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sldIdLst>
    <p:sldId id="257" r:id="rId5"/>
    <p:sldId id="258" r:id="rId6"/>
    <p:sldId id="408" r:id="rId7"/>
    <p:sldId id="389" r:id="rId8"/>
    <p:sldId id="412" r:id="rId9"/>
    <p:sldId id="265" r:id="rId10"/>
    <p:sldId id="411" r:id="rId11"/>
    <p:sldId id="404" r:id="rId12"/>
    <p:sldId id="392" r:id="rId13"/>
    <p:sldId id="410" r:id="rId14"/>
    <p:sldId id="391" r:id="rId15"/>
    <p:sldId id="405" r:id="rId16"/>
    <p:sldId id="274" r:id="rId17"/>
    <p:sldId id="381" r:id="rId18"/>
    <p:sldId id="262" r:id="rId19"/>
    <p:sldId id="270" r:id="rId20"/>
    <p:sldId id="271" r:id="rId21"/>
    <p:sldId id="272" r:id="rId22"/>
    <p:sldId id="394" r:id="rId23"/>
    <p:sldId id="273" r:id="rId24"/>
    <p:sldId id="380" r:id="rId25"/>
    <p:sldId id="267" r:id="rId26"/>
    <p:sldId id="398" r:id="rId27"/>
    <p:sldId id="396" r:id="rId28"/>
    <p:sldId id="397" r:id="rId29"/>
    <p:sldId id="399" r:id="rId30"/>
    <p:sldId id="401" r:id="rId31"/>
    <p:sldId id="400" r:id="rId32"/>
    <p:sldId id="407" r:id="rId33"/>
    <p:sldId id="406" r:id="rId34"/>
    <p:sldId id="403" r:id="rId35"/>
    <p:sldId id="402" r:id="rId36"/>
    <p:sldId id="409" r:id="rId37"/>
    <p:sldId id="282" r:id="rId38"/>
    <p:sldId id="385" r:id="rId39"/>
    <p:sldId id="268" r:id="rId40"/>
    <p:sldId id="26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4" d="100"/>
          <a:sy n="104" d="100"/>
        </p:scale>
        <p:origin x="8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41269841269843E-2"/>
          <c:y val="5.2884615384615384E-2"/>
          <c:w val="0.72539682539682537"/>
          <c:h val="0.81490384615384615"/>
        </c:manualLayout>
      </c:layout>
      <c:barChart>
        <c:barDir val="col"/>
        <c:grouping val="clustered"/>
        <c:varyColors val="0"/>
        <c:ser>
          <c:idx val="1"/>
          <c:order val="0"/>
          <c:tx>
            <c:strRef>
              <c:f>Sheet1!$A$2</c:f>
              <c:strCache>
                <c:ptCount val="1"/>
                <c:pt idx="0">
                  <c:v># Employees</c:v>
                </c:pt>
              </c:strCache>
            </c:strRef>
          </c:tx>
          <c:spPr>
            <a:solidFill>
              <a:schemeClr val="accent2"/>
            </a:solidFill>
            <a:ln w="15026">
              <a:solidFill>
                <a:schemeClr val="tx1"/>
              </a:solidFill>
              <a:prstDash val="solid"/>
            </a:ln>
          </c:spPr>
          <c:invertIfNegative val="0"/>
          <c:cat>
            <c:numRef>
              <c:f>Sheet1!$B$1:$AR$1</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Sheet1!$B$2:$AR$2</c:f>
              <c:numCache>
                <c:formatCode>General</c:formatCode>
                <c:ptCount val="43"/>
                <c:pt idx="0">
                  <c:v>24</c:v>
                </c:pt>
                <c:pt idx="1">
                  <c:v>35</c:v>
                </c:pt>
                <c:pt idx="2">
                  <c:v>55</c:v>
                </c:pt>
                <c:pt idx="3">
                  <c:v>160</c:v>
                </c:pt>
                <c:pt idx="4">
                  <c:v>180</c:v>
                </c:pt>
                <c:pt idx="5">
                  <c:v>220</c:v>
                </c:pt>
                <c:pt idx="6">
                  <c:v>160</c:v>
                </c:pt>
                <c:pt idx="7">
                  <c:v>135</c:v>
                </c:pt>
                <c:pt idx="8">
                  <c:v>125</c:v>
                </c:pt>
                <c:pt idx="9">
                  <c:v>100</c:v>
                </c:pt>
                <c:pt idx="10">
                  <c:v>90</c:v>
                </c:pt>
                <c:pt idx="11">
                  <c:v>75</c:v>
                </c:pt>
                <c:pt idx="12">
                  <c:v>75</c:v>
                </c:pt>
                <c:pt idx="13">
                  <c:v>100</c:v>
                </c:pt>
                <c:pt idx="14">
                  <c:v>140</c:v>
                </c:pt>
                <c:pt idx="15">
                  <c:v>160</c:v>
                </c:pt>
                <c:pt idx="16">
                  <c:v>165</c:v>
                </c:pt>
                <c:pt idx="17">
                  <c:v>165</c:v>
                </c:pt>
                <c:pt idx="18">
                  <c:v>170</c:v>
                </c:pt>
                <c:pt idx="19">
                  <c:v>180</c:v>
                </c:pt>
                <c:pt idx="20">
                  <c:v>210</c:v>
                </c:pt>
                <c:pt idx="21">
                  <c:v>218</c:v>
                </c:pt>
                <c:pt idx="22">
                  <c:v>243</c:v>
                </c:pt>
                <c:pt idx="23">
                  <c:v>248</c:v>
                </c:pt>
                <c:pt idx="24">
                  <c:v>280</c:v>
                </c:pt>
                <c:pt idx="25">
                  <c:v>298</c:v>
                </c:pt>
                <c:pt idx="26">
                  <c:v>312</c:v>
                </c:pt>
                <c:pt idx="27">
                  <c:v>321</c:v>
                </c:pt>
                <c:pt idx="28">
                  <c:v>333</c:v>
                </c:pt>
                <c:pt idx="29">
                  <c:v>355</c:v>
                </c:pt>
                <c:pt idx="30">
                  <c:v>360</c:v>
                </c:pt>
                <c:pt idx="31">
                  <c:v>370</c:v>
                </c:pt>
                <c:pt idx="32">
                  <c:v>380</c:v>
                </c:pt>
                <c:pt idx="33">
                  <c:v>415</c:v>
                </c:pt>
                <c:pt idx="34">
                  <c:v>450</c:v>
                </c:pt>
                <c:pt idx="35">
                  <c:v>465</c:v>
                </c:pt>
                <c:pt idx="36">
                  <c:v>440</c:v>
                </c:pt>
                <c:pt idx="37">
                  <c:v>435</c:v>
                </c:pt>
                <c:pt idx="38">
                  <c:v>390</c:v>
                </c:pt>
                <c:pt idx="39">
                  <c:v>400</c:v>
                </c:pt>
                <c:pt idx="40">
                  <c:v>390</c:v>
                </c:pt>
                <c:pt idx="41">
                  <c:v>390</c:v>
                </c:pt>
                <c:pt idx="42">
                  <c:v>355</c:v>
                </c:pt>
              </c:numCache>
            </c:numRef>
          </c:val>
          <c:extLst>
            <c:ext xmlns:c16="http://schemas.microsoft.com/office/drawing/2014/chart" uri="{C3380CC4-5D6E-409C-BE32-E72D297353CC}">
              <c16:uniqueId val="{00000000-1C18-4F3C-AAFD-B7636B62EA09}"/>
            </c:ext>
          </c:extLst>
        </c:ser>
        <c:dLbls>
          <c:showLegendKey val="0"/>
          <c:showVal val="0"/>
          <c:showCatName val="0"/>
          <c:showSerName val="0"/>
          <c:showPercent val="0"/>
          <c:showBubbleSize val="0"/>
        </c:dLbls>
        <c:gapWidth val="150"/>
        <c:axId val="299608392"/>
        <c:axId val="299605648"/>
      </c:barChart>
      <c:lineChart>
        <c:grouping val="standard"/>
        <c:varyColors val="0"/>
        <c:ser>
          <c:idx val="0"/>
          <c:order val="1"/>
          <c:tx>
            <c:strRef>
              <c:f>Sheet1!$A$3</c:f>
              <c:strCache>
                <c:ptCount val="1"/>
                <c:pt idx="0">
                  <c:v>$ X 100K</c:v>
                </c:pt>
              </c:strCache>
            </c:strRef>
          </c:tx>
          <c:spPr>
            <a:ln w="15026">
              <a:solidFill>
                <a:srgbClr val="FF0000"/>
              </a:solidFill>
              <a:prstDash val="solid"/>
            </a:ln>
          </c:spPr>
          <c:marker>
            <c:symbol val="diamond"/>
            <c:size val="5"/>
            <c:spPr>
              <a:solidFill>
                <a:srgbClr val="FF0000"/>
              </a:solidFill>
              <a:ln>
                <a:solidFill>
                  <a:srgbClr val="FF0000"/>
                </a:solidFill>
                <a:prstDash val="solid"/>
              </a:ln>
            </c:spPr>
          </c:marker>
          <c:cat>
            <c:numRef>
              <c:f>Sheet1!$B$1:$AR$1</c:f>
              <c:numCache>
                <c:formatCode>General</c:formatCode>
                <c:ptCount val="43"/>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numCache>
            </c:numRef>
          </c:cat>
          <c:val>
            <c:numRef>
              <c:f>Sheet1!$B$3:$AR$3</c:f>
              <c:numCache>
                <c:formatCode>General</c:formatCode>
                <c:ptCount val="43"/>
                <c:pt idx="0">
                  <c:v>2.65</c:v>
                </c:pt>
                <c:pt idx="1">
                  <c:v>5.91</c:v>
                </c:pt>
                <c:pt idx="2">
                  <c:v>8.07</c:v>
                </c:pt>
                <c:pt idx="3">
                  <c:v>14</c:v>
                </c:pt>
                <c:pt idx="4">
                  <c:v>21</c:v>
                </c:pt>
                <c:pt idx="5">
                  <c:v>42</c:v>
                </c:pt>
                <c:pt idx="6">
                  <c:v>31</c:v>
                </c:pt>
                <c:pt idx="7">
                  <c:v>29</c:v>
                </c:pt>
                <c:pt idx="8">
                  <c:v>23</c:v>
                </c:pt>
                <c:pt idx="9">
                  <c:v>21</c:v>
                </c:pt>
                <c:pt idx="10">
                  <c:v>22</c:v>
                </c:pt>
                <c:pt idx="11">
                  <c:v>23</c:v>
                </c:pt>
                <c:pt idx="12">
                  <c:v>26</c:v>
                </c:pt>
                <c:pt idx="13">
                  <c:v>34.5</c:v>
                </c:pt>
                <c:pt idx="14">
                  <c:v>37.5</c:v>
                </c:pt>
                <c:pt idx="15">
                  <c:v>40</c:v>
                </c:pt>
                <c:pt idx="16">
                  <c:v>40.1</c:v>
                </c:pt>
                <c:pt idx="17">
                  <c:v>47.5</c:v>
                </c:pt>
                <c:pt idx="18">
                  <c:v>47</c:v>
                </c:pt>
                <c:pt idx="19">
                  <c:v>63</c:v>
                </c:pt>
                <c:pt idx="20">
                  <c:v>75</c:v>
                </c:pt>
                <c:pt idx="21">
                  <c:v>78.7</c:v>
                </c:pt>
                <c:pt idx="22">
                  <c:v>87</c:v>
                </c:pt>
                <c:pt idx="23">
                  <c:v>97.7</c:v>
                </c:pt>
                <c:pt idx="24">
                  <c:v>107.3</c:v>
                </c:pt>
                <c:pt idx="25">
                  <c:v>117</c:v>
                </c:pt>
                <c:pt idx="26">
                  <c:v>133</c:v>
                </c:pt>
                <c:pt idx="27">
                  <c:v>133.5</c:v>
                </c:pt>
                <c:pt idx="28">
                  <c:v>149</c:v>
                </c:pt>
                <c:pt idx="29">
                  <c:v>150</c:v>
                </c:pt>
                <c:pt idx="30">
                  <c:v>150</c:v>
                </c:pt>
                <c:pt idx="31">
                  <c:v>155</c:v>
                </c:pt>
                <c:pt idx="32">
                  <c:v>160</c:v>
                </c:pt>
                <c:pt idx="33">
                  <c:v>165</c:v>
                </c:pt>
                <c:pt idx="34">
                  <c:v>185</c:v>
                </c:pt>
                <c:pt idx="35">
                  <c:v>231</c:v>
                </c:pt>
                <c:pt idx="36">
                  <c:v>230</c:v>
                </c:pt>
                <c:pt idx="37">
                  <c:v>185</c:v>
                </c:pt>
                <c:pt idx="38">
                  <c:v>181</c:v>
                </c:pt>
                <c:pt idx="39">
                  <c:v>183</c:v>
                </c:pt>
                <c:pt idx="40">
                  <c:v>191.5</c:v>
                </c:pt>
                <c:pt idx="41">
                  <c:v>189.2</c:v>
                </c:pt>
                <c:pt idx="42">
                  <c:v>206.5</c:v>
                </c:pt>
              </c:numCache>
            </c:numRef>
          </c:val>
          <c:smooth val="0"/>
          <c:extLst>
            <c:ext xmlns:c16="http://schemas.microsoft.com/office/drawing/2014/chart" uri="{C3380CC4-5D6E-409C-BE32-E72D297353CC}">
              <c16:uniqueId val="{00000001-1C18-4F3C-AAFD-B7636B62EA09}"/>
            </c:ext>
          </c:extLst>
        </c:ser>
        <c:dLbls>
          <c:showLegendKey val="0"/>
          <c:showVal val="0"/>
          <c:showCatName val="0"/>
          <c:showSerName val="0"/>
          <c:showPercent val="0"/>
          <c:showBubbleSize val="0"/>
        </c:dLbls>
        <c:marker val="1"/>
        <c:smooth val="0"/>
        <c:axId val="299609960"/>
        <c:axId val="299605256"/>
      </c:lineChart>
      <c:catAx>
        <c:axId val="299608392"/>
        <c:scaling>
          <c:orientation val="minMax"/>
        </c:scaling>
        <c:delete val="0"/>
        <c:axPos val="b"/>
        <c:numFmt formatCode="General" sourceLinked="1"/>
        <c:majorTickMark val="cross"/>
        <c:minorTickMark val="none"/>
        <c:tickLblPos val="nextTo"/>
        <c:spPr>
          <a:ln w="3756">
            <a:solidFill>
              <a:schemeClr val="tx1"/>
            </a:solidFill>
            <a:prstDash val="solid"/>
          </a:ln>
        </c:spPr>
        <c:txPr>
          <a:bodyPr rot="-2700000" vert="horz"/>
          <a:lstStyle/>
          <a:p>
            <a:pPr>
              <a:defRPr sz="1183" b="0" i="0" u="none" strike="noStrike" baseline="0">
                <a:solidFill>
                  <a:schemeClr val="tx1"/>
                </a:solidFill>
                <a:latin typeface="Arial"/>
                <a:ea typeface="Arial"/>
                <a:cs typeface="Arial"/>
              </a:defRPr>
            </a:pPr>
            <a:endParaRPr lang="en-US"/>
          </a:p>
        </c:txPr>
        <c:crossAx val="299605648"/>
        <c:crosses val="autoZero"/>
        <c:auto val="0"/>
        <c:lblAlgn val="ctr"/>
        <c:lblOffset val="100"/>
        <c:tickLblSkip val="3"/>
        <c:tickMarkSkip val="1"/>
        <c:noMultiLvlLbl val="0"/>
      </c:catAx>
      <c:valAx>
        <c:axId val="299605648"/>
        <c:scaling>
          <c:orientation val="minMax"/>
        </c:scaling>
        <c:delete val="0"/>
        <c:axPos val="l"/>
        <c:numFmt formatCode="General" sourceLinked="1"/>
        <c:majorTickMark val="cross"/>
        <c:minorTickMark val="none"/>
        <c:tickLblPos val="nextTo"/>
        <c:spPr>
          <a:ln w="3756">
            <a:solidFill>
              <a:schemeClr val="tx1"/>
            </a:solidFill>
            <a:prstDash val="solid"/>
          </a:ln>
        </c:spPr>
        <c:txPr>
          <a:bodyPr rot="0" vert="horz"/>
          <a:lstStyle/>
          <a:p>
            <a:pPr>
              <a:defRPr sz="1183" b="0" i="0" u="none" strike="noStrike" baseline="0">
                <a:solidFill>
                  <a:schemeClr val="tx1"/>
                </a:solidFill>
                <a:latin typeface="Arial"/>
                <a:ea typeface="Arial"/>
                <a:cs typeface="Arial"/>
              </a:defRPr>
            </a:pPr>
            <a:endParaRPr lang="en-US"/>
          </a:p>
        </c:txPr>
        <c:crossAx val="299608392"/>
        <c:crosses val="autoZero"/>
        <c:crossBetween val="between"/>
      </c:valAx>
      <c:catAx>
        <c:axId val="299609960"/>
        <c:scaling>
          <c:orientation val="minMax"/>
        </c:scaling>
        <c:delete val="1"/>
        <c:axPos val="b"/>
        <c:numFmt formatCode="General" sourceLinked="1"/>
        <c:majorTickMark val="out"/>
        <c:minorTickMark val="none"/>
        <c:tickLblPos val="nextTo"/>
        <c:crossAx val="299605256"/>
        <c:crosses val="autoZero"/>
        <c:auto val="0"/>
        <c:lblAlgn val="ctr"/>
        <c:lblOffset val="100"/>
        <c:noMultiLvlLbl val="0"/>
      </c:catAx>
      <c:valAx>
        <c:axId val="299605256"/>
        <c:scaling>
          <c:orientation val="minMax"/>
        </c:scaling>
        <c:delete val="1"/>
        <c:axPos val="l"/>
        <c:numFmt formatCode="General" sourceLinked="1"/>
        <c:majorTickMark val="out"/>
        <c:minorTickMark val="none"/>
        <c:tickLblPos val="nextTo"/>
        <c:crossAx val="299609960"/>
        <c:crosses val="autoZero"/>
        <c:crossBetween val="between"/>
      </c:valAx>
      <c:spPr>
        <a:solidFill>
          <a:srgbClr val="C0C0C0"/>
        </a:solidFill>
        <a:ln w="15026">
          <a:solidFill>
            <a:srgbClr val="808080"/>
          </a:solidFill>
          <a:prstDash val="solid"/>
        </a:ln>
      </c:spPr>
    </c:plotArea>
    <c:legend>
      <c:legendPos val="r"/>
      <c:layout>
        <c:manualLayout>
          <c:xMode val="edge"/>
          <c:yMode val="edge"/>
          <c:x val="0.8060780413646248"/>
          <c:y val="0.40625"/>
          <c:w val="0.1297184885411673"/>
          <c:h val="0.18106435335283236"/>
        </c:manualLayout>
      </c:layout>
      <c:overlay val="0"/>
      <c:spPr>
        <a:solidFill>
          <a:schemeClr val="bg1"/>
        </a:solidFill>
        <a:ln w="3756">
          <a:solidFill>
            <a:schemeClr val="tx1"/>
          </a:solidFill>
          <a:prstDash val="solid"/>
        </a:ln>
      </c:spPr>
      <c:txPr>
        <a:bodyPr/>
        <a:lstStyle/>
        <a:p>
          <a:pPr>
            <a:defRPr sz="1088"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183" b="0"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18F6D-518C-41CC-9B49-B0899669C206}"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D5CBF-AF7B-4CF9-928C-FABF7B71FB86}" type="slidenum">
              <a:rPr lang="en-US" smtClean="0"/>
              <a:t>‹#›</a:t>
            </a:fld>
            <a:endParaRPr lang="en-US"/>
          </a:p>
        </p:txBody>
      </p:sp>
    </p:spTree>
    <p:extLst>
      <p:ext uri="{BB962C8B-B14F-4D97-AF65-F5344CB8AC3E}">
        <p14:creationId xmlns:p14="http://schemas.microsoft.com/office/powerpoint/2010/main" val="1348103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56515" eaLnBrk="0" hangingPunct="0">
              <a:defRPr sz="2400">
                <a:solidFill>
                  <a:schemeClr val="tx1"/>
                </a:solidFill>
                <a:latin typeface="Times New Roman" pitchFamily="18" charset="0"/>
              </a:defRPr>
            </a:lvl1pPr>
            <a:lvl2pPr marL="761309" indent="-292811" defTabSz="956515" eaLnBrk="0" hangingPunct="0">
              <a:defRPr sz="2400">
                <a:solidFill>
                  <a:schemeClr val="tx1"/>
                </a:solidFill>
                <a:latin typeface="Times New Roman" pitchFamily="18" charset="0"/>
              </a:defRPr>
            </a:lvl2pPr>
            <a:lvl3pPr marL="1171245" indent="-234249" defTabSz="956515" eaLnBrk="0" hangingPunct="0">
              <a:defRPr sz="2400">
                <a:solidFill>
                  <a:schemeClr val="tx1"/>
                </a:solidFill>
                <a:latin typeface="Times New Roman" pitchFamily="18" charset="0"/>
              </a:defRPr>
            </a:lvl3pPr>
            <a:lvl4pPr marL="1639741" indent="-234249" defTabSz="956515" eaLnBrk="0" hangingPunct="0">
              <a:defRPr sz="2400">
                <a:solidFill>
                  <a:schemeClr val="tx1"/>
                </a:solidFill>
                <a:latin typeface="Times New Roman" pitchFamily="18" charset="0"/>
              </a:defRPr>
            </a:lvl4pPr>
            <a:lvl5pPr marL="2108238" indent="-234249" defTabSz="956515" eaLnBrk="0" hangingPunct="0">
              <a:defRPr sz="2400">
                <a:solidFill>
                  <a:schemeClr val="tx1"/>
                </a:solidFill>
                <a:latin typeface="Times New Roman" pitchFamily="18" charset="0"/>
              </a:defRPr>
            </a:lvl5pPr>
            <a:lvl6pPr marL="2576735" indent="-234249" defTabSz="956515" eaLnBrk="0" fontAlgn="base" hangingPunct="0">
              <a:spcBef>
                <a:spcPct val="0"/>
              </a:spcBef>
              <a:spcAft>
                <a:spcPct val="0"/>
              </a:spcAft>
              <a:defRPr sz="2400">
                <a:solidFill>
                  <a:schemeClr val="tx1"/>
                </a:solidFill>
                <a:latin typeface="Times New Roman" pitchFamily="18" charset="0"/>
              </a:defRPr>
            </a:lvl6pPr>
            <a:lvl7pPr marL="3045232" indent="-234249" defTabSz="956515" eaLnBrk="0" fontAlgn="base" hangingPunct="0">
              <a:spcBef>
                <a:spcPct val="0"/>
              </a:spcBef>
              <a:spcAft>
                <a:spcPct val="0"/>
              </a:spcAft>
              <a:defRPr sz="2400">
                <a:solidFill>
                  <a:schemeClr val="tx1"/>
                </a:solidFill>
                <a:latin typeface="Times New Roman" pitchFamily="18" charset="0"/>
              </a:defRPr>
            </a:lvl7pPr>
            <a:lvl8pPr marL="3513729" indent="-234249" defTabSz="956515" eaLnBrk="0" fontAlgn="base" hangingPunct="0">
              <a:spcBef>
                <a:spcPct val="0"/>
              </a:spcBef>
              <a:spcAft>
                <a:spcPct val="0"/>
              </a:spcAft>
              <a:defRPr sz="2400">
                <a:solidFill>
                  <a:schemeClr val="tx1"/>
                </a:solidFill>
                <a:latin typeface="Times New Roman" pitchFamily="18" charset="0"/>
              </a:defRPr>
            </a:lvl8pPr>
            <a:lvl9pPr marL="3982227" indent="-234249" defTabSz="956515" eaLnBrk="0" fontAlgn="base" hangingPunct="0">
              <a:spcBef>
                <a:spcPct val="0"/>
              </a:spcBef>
              <a:spcAft>
                <a:spcPct val="0"/>
              </a:spcAft>
              <a:defRPr sz="2400">
                <a:solidFill>
                  <a:schemeClr val="tx1"/>
                </a:solidFill>
                <a:latin typeface="Times New Roman" pitchFamily="18" charset="0"/>
              </a:defRPr>
            </a:lvl9pPr>
          </a:lstStyle>
          <a:p>
            <a:fld id="{8E9BB52C-DCE4-4F57-80C4-4E9EEE90C12C}" type="slidenum">
              <a:rPr lang="en-US" sz="1300"/>
              <a:pPr/>
              <a:t>1</a:t>
            </a:fld>
            <a:endParaRPr lang="en-US"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0550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14</a:t>
            </a:fld>
            <a:endParaRPr lang="en-US"/>
          </a:p>
        </p:txBody>
      </p:sp>
    </p:spTree>
    <p:extLst>
      <p:ext uri="{BB962C8B-B14F-4D97-AF65-F5344CB8AC3E}">
        <p14:creationId xmlns:p14="http://schemas.microsoft.com/office/powerpoint/2010/main" val="320986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15</a:t>
            </a:fld>
            <a:endParaRPr lang="en-US"/>
          </a:p>
        </p:txBody>
      </p:sp>
    </p:spTree>
    <p:extLst>
      <p:ext uri="{BB962C8B-B14F-4D97-AF65-F5344CB8AC3E}">
        <p14:creationId xmlns:p14="http://schemas.microsoft.com/office/powerpoint/2010/main" val="46774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16</a:t>
            </a:fld>
            <a:endParaRPr lang="en-US"/>
          </a:p>
        </p:txBody>
      </p:sp>
    </p:spTree>
    <p:extLst>
      <p:ext uri="{BB962C8B-B14F-4D97-AF65-F5344CB8AC3E}">
        <p14:creationId xmlns:p14="http://schemas.microsoft.com/office/powerpoint/2010/main" val="39949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17</a:t>
            </a:fld>
            <a:endParaRPr lang="en-US"/>
          </a:p>
        </p:txBody>
      </p:sp>
    </p:spTree>
    <p:extLst>
      <p:ext uri="{BB962C8B-B14F-4D97-AF65-F5344CB8AC3E}">
        <p14:creationId xmlns:p14="http://schemas.microsoft.com/office/powerpoint/2010/main" val="426974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18</a:t>
            </a:fld>
            <a:endParaRPr lang="en-US"/>
          </a:p>
        </p:txBody>
      </p:sp>
    </p:spTree>
    <p:extLst>
      <p:ext uri="{BB962C8B-B14F-4D97-AF65-F5344CB8AC3E}">
        <p14:creationId xmlns:p14="http://schemas.microsoft.com/office/powerpoint/2010/main" val="4091814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19</a:t>
            </a:fld>
            <a:endParaRPr lang="en-US"/>
          </a:p>
        </p:txBody>
      </p:sp>
    </p:spTree>
    <p:extLst>
      <p:ext uri="{BB962C8B-B14F-4D97-AF65-F5344CB8AC3E}">
        <p14:creationId xmlns:p14="http://schemas.microsoft.com/office/powerpoint/2010/main" val="753433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20</a:t>
            </a:fld>
            <a:endParaRPr lang="en-US"/>
          </a:p>
        </p:txBody>
      </p:sp>
    </p:spTree>
    <p:extLst>
      <p:ext uri="{BB962C8B-B14F-4D97-AF65-F5344CB8AC3E}">
        <p14:creationId xmlns:p14="http://schemas.microsoft.com/office/powerpoint/2010/main" val="618173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21</a:t>
            </a:fld>
            <a:endParaRPr lang="en-US"/>
          </a:p>
        </p:txBody>
      </p:sp>
    </p:spTree>
    <p:extLst>
      <p:ext uri="{BB962C8B-B14F-4D97-AF65-F5344CB8AC3E}">
        <p14:creationId xmlns:p14="http://schemas.microsoft.com/office/powerpoint/2010/main" val="373611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22</a:t>
            </a:fld>
            <a:endParaRPr lang="en-US"/>
          </a:p>
        </p:txBody>
      </p:sp>
    </p:spTree>
    <p:extLst>
      <p:ext uri="{BB962C8B-B14F-4D97-AF65-F5344CB8AC3E}">
        <p14:creationId xmlns:p14="http://schemas.microsoft.com/office/powerpoint/2010/main" val="599455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23</a:t>
            </a:fld>
            <a:endParaRPr lang="en-US"/>
          </a:p>
        </p:txBody>
      </p:sp>
    </p:spTree>
    <p:extLst>
      <p:ext uri="{BB962C8B-B14F-4D97-AF65-F5344CB8AC3E}">
        <p14:creationId xmlns:p14="http://schemas.microsoft.com/office/powerpoint/2010/main" val="12670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2</a:t>
            </a:fld>
            <a:endParaRPr lang="en-US"/>
          </a:p>
        </p:txBody>
      </p:sp>
    </p:spTree>
    <p:extLst>
      <p:ext uri="{BB962C8B-B14F-4D97-AF65-F5344CB8AC3E}">
        <p14:creationId xmlns:p14="http://schemas.microsoft.com/office/powerpoint/2010/main" val="4048596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24</a:t>
            </a:fld>
            <a:endParaRPr lang="en-US"/>
          </a:p>
        </p:txBody>
      </p:sp>
    </p:spTree>
    <p:extLst>
      <p:ext uri="{BB962C8B-B14F-4D97-AF65-F5344CB8AC3E}">
        <p14:creationId xmlns:p14="http://schemas.microsoft.com/office/powerpoint/2010/main" val="1697839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26</a:t>
            </a:fld>
            <a:endParaRPr lang="en-US"/>
          </a:p>
        </p:txBody>
      </p:sp>
    </p:spTree>
    <p:extLst>
      <p:ext uri="{BB962C8B-B14F-4D97-AF65-F5344CB8AC3E}">
        <p14:creationId xmlns:p14="http://schemas.microsoft.com/office/powerpoint/2010/main" val="204999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27</a:t>
            </a:fld>
            <a:endParaRPr lang="en-US"/>
          </a:p>
        </p:txBody>
      </p:sp>
    </p:spTree>
    <p:extLst>
      <p:ext uri="{BB962C8B-B14F-4D97-AF65-F5344CB8AC3E}">
        <p14:creationId xmlns:p14="http://schemas.microsoft.com/office/powerpoint/2010/main" val="3645005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30</a:t>
            </a:fld>
            <a:endParaRPr lang="en-US"/>
          </a:p>
        </p:txBody>
      </p:sp>
    </p:spTree>
    <p:extLst>
      <p:ext uri="{BB962C8B-B14F-4D97-AF65-F5344CB8AC3E}">
        <p14:creationId xmlns:p14="http://schemas.microsoft.com/office/powerpoint/2010/main" val="3222230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31</a:t>
            </a:fld>
            <a:endParaRPr lang="en-US"/>
          </a:p>
        </p:txBody>
      </p:sp>
    </p:spTree>
    <p:extLst>
      <p:ext uri="{BB962C8B-B14F-4D97-AF65-F5344CB8AC3E}">
        <p14:creationId xmlns:p14="http://schemas.microsoft.com/office/powerpoint/2010/main" val="17135893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32</a:t>
            </a:fld>
            <a:endParaRPr lang="en-US"/>
          </a:p>
        </p:txBody>
      </p:sp>
    </p:spTree>
    <p:extLst>
      <p:ext uri="{BB962C8B-B14F-4D97-AF65-F5344CB8AC3E}">
        <p14:creationId xmlns:p14="http://schemas.microsoft.com/office/powerpoint/2010/main" val="3205003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34</a:t>
            </a:fld>
            <a:endParaRPr lang="en-US"/>
          </a:p>
        </p:txBody>
      </p:sp>
    </p:spTree>
    <p:extLst>
      <p:ext uri="{BB962C8B-B14F-4D97-AF65-F5344CB8AC3E}">
        <p14:creationId xmlns:p14="http://schemas.microsoft.com/office/powerpoint/2010/main" val="2865105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35</a:t>
            </a:fld>
            <a:endParaRPr lang="en-US"/>
          </a:p>
        </p:txBody>
      </p:sp>
    </p:spTree>
    <p:extLst>
      <p:ext uri="{BB962C8B-B14F-4D97-AF65-F5344CB8AC3E}">
        <p14:creationId xmlns:p14="http://schemas.microsoft.com/office/powerpoint/2010/main" val="280644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36</a:t>
            </a:fld>
            <a:endParaRPr lang="en-US"/>
          </a:p>
        </p:txBody>
      </p:sp>
    </p:spTree>
    <p:extLst>
      <p:ext uri="{BB962C8B-B14F-4D97-AF65-F5344CB8AC3E}">
        <p14:creationId xmlns:p14="http://schemas.microsoft.com/office/powerpoint/2010/main" val="1533801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56515" eaLnBrk="0" hangingPunct="0">
              <a:defRPr sz="2400">
                <a:solidFill>
                  <a:schemeClr val="tx1"/>
                </a:solidFill>
                <a:latin typeface="Times New Roman" pitchFamily="18" charset="0"/>
              </a:defRPr>
            </a:lvl1pPr>
            <a:lvl2pPr marL="761309" indent="-292811" defTabSz="956515" eaLnBrk="0" hangingPunct="0">
              <a:defRPr sz="2400">
                <a:solidFill>
                  <a:schemeClr val="tx1"/>
                </a:solidFill>
                <a:latin typeface="Times New Roman" pitchFamily="18" charset="0"/>
              </a:defRPr>
            </a:lvl2pPr>
            <a:lvl3pPr marL="1171245" indent="-234249" defTabSz="956515" eaLnBrk="0" hangingPunct="0">
              <a:defRPr sz="2400">
                <a:solidFill>
                  <a:schemeClr val="tx1"/>
                </a:solidFill>
                <a:latin typeface="Times New Roman" pitchFamily="18" charset="0"/>
              </a:defRPr>
            </a:lvl3pPr>
            <a:lvl4pPr marL="1639741" indent="-234249" defTabSz="956515" eaLnBrk="0" hangingPunct="0">
              <a:defRPr sz="2400">
                <a:solidFill>
                  <a:schemeClr val="tx1"/>
                </a:solidFill>
                <a:latin typeface="Times New Roman" pitchFamily="18" charset="0"/>
              </a:defRPr>
            </a:lvl4pPr>
            <a:lvl5pPr marL="2108238" indent="-234249" defTabSz="956515" eaLnBrk="0" hangingPunct="0">
              <a:defRPr sz="2400">
                <a:solidFill>
                  <a:schemeClr val="tx1"/>
                </a:solidFill>
                <a:latin typeface="Times New Roman" pitchFamily="18" charset="0"/>
              </a:defRPr>
            </a:lvl5pPr>
            <a:lvl6pPr marL="2576735" indent="-234249" defTabSz="956515" eaLnBrk="0" fontAlgn="base" hangingPunct="0">
              <a:spcBef>
                <a:spcPct val="0"/>
              </a:spcBef>
              <a:spcAft>
                <a:spcPct val="0"/>
              </a:spcAft>
              <a:defRPr sz="2400">
                <a:solidFill>
                  <a:schemeClr val="tx1"/>
                </a:solidFill>
                <a:latin typeface="Times New Roman" pitchFamily="18" charset="0"/>
              </a:defRPr>
            </a:lvl6pPr>
            <a:lvl7pPr marL="3045232" indent="-234249" defTabSz="956515" eaLnBrk="0" fontAlgn="base" hangingPunct="0">
              <a:spcBef>
                <a:spcPct val="0"/>
              </a:spcBef>
              <a:spcAft>
                <a:spcPct val="0"/>
              </a:spcAft>
              <a:defRPr sz="2400">
                <a:solidFill>
                  <a:schemeClr val="tx1"/>
                </a:solidFill>
                <a:latin typeface="Times New Roman" pitchFamily="18" charset="0"/>
              </a:defRPr>
            </a:lvl7pPr>
            <a:lvl8pPr marL="3513729" indent="-234249" defTabSz="956515" eaLnBrk="0" fontAlgn="base" hangingPunct="0">
              <a:spcBef>
                <a:spcPct val="0"/>
              </a:spcBef>
              <a:spcAft>
                <a:spcPct val="0"/>
              </a:spcAft>
              <a:defRPr sz="2400">
                <a:solidFill>
                  <a:schemeClr val="tx1"/>
                </a:solidFill>
                <a:latin typeface="Times New Roman" pitchFamily="18" charset="0"/>
              </a:defRPr>
            </a:lvl8pPr>
            <a:lvl9pPr marL="3982227" indent="-234249" defTabSz="956515" eaLnBrk="0" fontAlgn="base" hangingPunct="0">
              <a:spcBef>
                <a:spcPct val="0"/>
              </a:spcBef>
              <a:spcAft>
                <a:spcPct val="0"/>
              </a:spcAft>
              <a:defRPr sz="2400">
                <a:solidFill>
                  <a:schemeClr val="tx1"/>
                </a:solidFill>
                <a:latin typeface="Times New Roman" pitchFamily="18" charset="0"/>
              </a:defRPr>
            </a:lvl9pPr>
          </a:lstStyle>
          <a:p>
            <a:fld id="{EE7BB675-3957-4AE7-8C37-817D848E0E40}" type="slidenum">
              <a:rPr lang="en-US" sz="1300"/>
              <a:pPr/>
              <a:t>37</a:t>
            </a:fld>
            <a:endParaRPr lang="en-US"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1859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4</a:t>
            </a:fld>
            <a:endParaRPr lang="en-US"/>
          </a:p>
        </p:txBody>
      </p:sp>
    </p:spTree>
    <p:extLst>
      <p:ext uri="{BB962C8B-B14F-4D97-AF65-F5344CB8AC3E}">
        <p14:creationId xmlns:p14="http://schemas.microsoft.com/office/powerpoint/2010/main" val="41379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OEO = closed by Gerald Ford in 1975.  Placed within the Executive Office of the Johnson Administration</a:t>
            </a:r>
          </a:p>
          <a:p>
            <a:r>
              <a:rPr lang="en-US" dirty="0"/>
              <a:t>CSA = independent agency.  </a:t>
            </a:r>
          </a:p>
          <a:p>
            <a:r>
              <a:rPr lang="en-US" dirty="0"/>
              <a:t>Office of Community Services= an office of the Administration of Children and Families within the U.S. DHHS.  CSBG is one on the program of OCS.</a:t>
            </a:r>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6</a:t>
            </a:fld>
            <a:endParaRPr lang="en-US"/>
          </a:p>
        </p:txBody>
      </p:sp>
    </p:spTree>
    <p:extLst>
      <p:ext uri="{BB962C8B-B14F-4D97-AF65-F5344CB8AC3E}">
        <p14:creationId xmlns:p14="http://schemas.microsoft.com/office/powerpoint/2010/main" val="385051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D5CBF-AF7B-4CF9-928C-FABF7B71FB86}" type="slidenum">
              <a:rPr lang="en-US" smtClean="0"/>
              <a:t>7</a:t>
            </a:fld>
            <a:endParaRPr lang="en-US"/>
          </a:p>
        </p:txBody>
      </p:sp>
    </p:spTree>
    <p:extLst>
      <p:ext uri="{BB962C8B-B14F-4D97-AF65-F5344CB8AC3E}">
        <p14:creationId xmlns:p14="http://schemas.microsoft.com/office/powerpoint/2010/main" val="3287772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8</a:t>
            </a:fld>
            <a:endParaRPr lang="en-US"/>
          </a:p>
        </p:txBody>
      </p:sp>
    </p:spTree>
    <p:extLst>
      <p:ext uri="{BB962C8B-B14F-4D97-AF65-F5344CB8AC3E}">
        <p14:creationId xmlns:p14="http://schemas.microsoft.com/office/powerpoint/2010/main" val="77431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10</a:t>
            </a:fld>
            <a:endParaRPr lang="en-US"/>
          </a:p>
        </p:txBody>
      </p:sp>
    </p:spTree>
    <p:extLst>
      <p:ext uri="{BB962C8B-B14F-4D97-AF65-F5344CB8AC3E}">
        <p14:creationId xmlns:p14="http://schemas.microsoft.com/office/powerpoint/2010/main" val="187860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F2A140F-2057-4851-B948-06B042C56D7B}" type="slidenum">
              <a:rPr lang="en-US" smtClean="0"/>
              <a:pPr>
                <a:defRPr/>
              </a:pPr>
              <a:t>11</a:t>
            </a:fld>
            <a:endParaRPr lang="en-US"/>
          </a:p>
        </p:txBody>
      </p:sp>
    </p:spTree>
    <p:extLst>
      <p:ext uri="{BB962C8B-B14F-4D97-AF65-F5344CB8AC3E}">
        <p14:creationId xmlns:p14="http://schemas.microsoft.com/office/powerpoint/2010/main" val="70982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2A140F-2057-4851-B948-06B042C56D7B}" type="slidenum">
              <a:rPr lang="en-US" smtClean="0"/>
              <a:pPr>
                <a:defRPr/>
              </a:pPr>
              <a:t>13</a:t>
            </a:fld>
            <a:endParaRPr lang="en-US"/>
          </a:p>
        </p:txBody>
      </p:sp>
    </p:spTree>
    <p:extLst>
      <p:ext uri="{BB962C8B-B14F-4D97-AF65-F5344CB8AC3E}">
        <p14:creationId xmlns:p14="http://schemas.microsoft.com/office/powerpoint/2010/main" val="1503261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FA8C6-EEB6-4454-A7B6-220BB4E4FE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8B4D0-872A-445C-8069-76C667DD44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4FFA3C-BE0D-4B89-B379-25D69E4D4207}"/>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5" name="Footer Placeholder 4">
            <a:extLst>
              <a:ext uri="{FF2B5EF4-FFF2-40B4-BE49-F238E27FC236}">
                <a16:creationId xmlns:a16="http://schemas.microsoft.com/office/drawing/2014/main" id="{002E05F3-0A40-4DF3-92A3-8E1F1A70C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7FEAA-9AC7-4D08-8098-CA31460363FC}"/>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153782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09C3-B0CA-4086-970F-C9409E606A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87A61-B4C6-43F5-A795-34F1B5C3CD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B46C8-6CA9-43E2-83DA-02475606380B}"/>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5" name="Footer Placeholder 4">
            <a:extLst>
              <a:ext uri="{FF2B5EF4-FFF2-40B4-BE49-F238E27FC236}">
                <a16:creationId xmlns:a16="http://schemas.microsoft.com/office/drawing/2014/main" id="{64E364BC-7197-43C6-8244-2FDE9261C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7F880E-553D-4A93-8EE5-94D5AE4FDC26}"/>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69123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656837-A213-4E53-A05D-813547FD20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BC5ED-741F-4BA1-BF3A-F67C8CBC5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876F6-4CF5-4A02-A728-CC4B132467B7}"/>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5" name="Footer Placeholder 4">
            <a:extLst>
              <a:ext uri="{FF2B5EF4-FFF2-40B4-BE49-F238E27FC236}">
                <a16:creationId xmlns:a16="http://schemas.microsoft.com/office/drawing/2014/main" id="{4AEAC35C-7D0C-4F5B-82C9-10F8DF4C5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93B49-972C-4452-B400-263E4419E19F}"/>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31989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191BB-90F5-442A-A8B7-9A7B05FE7D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67C9A3-8896-4676-9AE0-86A2282316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4B1E4-0FF3-4916-87CB-D63BE8B390AE}"/>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5" name="Footer Placeholder 4">
            <a:extLst>
              <a:ext uri="{FF2B5EF4-FFF2-40B4-BE49-F238E27FC236}">
                <a16:creationId xmlns:a16="http://schemas.microsoft.com/office/drawing/2014/main" id="{D7284E42-B781-444B-8AF5-F39257E1F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4E9E7-4EF4-4C25-99E9-9F5FA5EB6794}"/>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1758242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8B093-961A-40FC-B834-E05EB06A41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DFC0AA-0EBA-4491-80ED-4A7DFCE61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1DAA7A-EC56-4480-A680-750BD2FFACDF}"/>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5" name="Footer Placeholder 4">
            <a:extLst>
              <a:ext uri="{FF2B5EF4-FFF2-40B4-BE49-F238E27FC236}">
                <a16:creationId xmlns:a16="http://schemas.microsoft.com/office/drawing/2014/main" id="{B2990A90-724C-4BF6-A411-B8823E646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E168A-6B83-445D-98F2-8B317C7921A8}"/>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107592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C750E-2182-4B13-B9B5-D52C2007B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FC803-586F-48FF-8FCC-32AD39722D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247D1E-5A23-433E-9215-DB63E943C0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6EE9D5-391D-41BC-A027-AD86C79B7053}"/>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6" name="Footer Placeholder 5">
            <a:extLst>
              <a:ext uri="{FF2B5EF4-FFF2-40B4-BE49-F238E27FC236}">
                <a16:creationId xmlns:a16="http://schemas.microsoft.com/office/drawing/2014/main" id="{6B332215-6A5A-4858-AE60-845F01B201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70580B-878C-428B-8837-9A40D7E95725}"/>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134362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565FD-99D5-4E57-93EC-A65972AF55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EB529-B33A-4CD3-BA59-542B29343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FCC3A8-031F-47F8-9860-C87FC4D491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EE7690-2461-432C-AE36-8BE869F70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3B2A0F-62F6-4BD4-919B-FD4CFA1B74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F1BB16-AAE5-444F-AEA4-A053F0A292A5}"/>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8" name="Footer Placeholder 7">
            <a:extLst>
              <a:ext uri="{FF2B5EF4-FFF2-40B4-BE49-F238E27FC236}">
                <a16:creationId xmlns:a16="http://schemas.microsoft.com/office/drawing/2014/main" id="{A7DD069B-2138-4CC2-8F43-0E432470A6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A005F2-8853-4E8C-9F24-AFCD1BCAB6E4}"/>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391595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36C5-B275-402C-A813-AC75DFD89D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7DAB55-5552-4ABC-85C0-6C74B66E012A}"/>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4" name="Footer Placeholder 3">
            <a:extLst>
              <a:ext uri="{FF2B5EF4-FFF2-40B4-BE49-F238E27FC236}">
                <a16:creationId xmlns:a16="http://schemas.microsoft.com/office/drawing/2014/main" id="{75B85906-3188-44E5-9D4D-EA772297B6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742A4C-E5A4-40A9-A075-6FE550E8FFDF}"/>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3710514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E0197A-E27D-43C1-8AAE-786DC100ECB0}"/>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3" name="Footer Placeholder 2">
            <a:extLst>
              <a:ext uri="{FF2B5EF4-FFF2-40B4-BE49-F238E27FC236}">
                <a16:creationId xmlns:a16="http://schemas.microsoft.com/office/drawing/2014/main" id="{DE1A12F7-FFDE-4C44-A746-3A6C3095D7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CAD769-DBA4-44D4-882C-666C672B87A8}"/>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2006790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401F8-E7D6-44C1-A358-F6C5ED531D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5595D5-C24F-4DD6-A74B-E4D5CE19B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38727B-A1E2-4429-91AE-FECCBCE60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D1F569-C124-4DFB-AA3C-0AAB1234DC24}"/>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6" name="Footer Placeholder 5">
            <a:extLst>
              <a:ext uri="{FF2B5EF4-FFF2-40B4-BE49-F238E27FC236}">
                <a16:creationId xmlns:a16="http://schemas.microsoft.com/office/drawing/2014/main" id="{2710ABA2-3AFA-44B9-8392-BE41CB994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96394-CDE7-4F93-94FD-C3E0E5D99309}"/>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889298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C437-B618-4447-A7B9-A639897D6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E1CACC-2082-4D8B-9BC7-0CAFBDAF34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4A08B6-38B3-40AD-A6DE-068E46F9D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61ADE7-33E6-4EA4-8D0A-236BA31F1162}"/>
              </a:ext>
            </a:extLst>
          </p:cNvPr>
          <p:cNvSpPr>
            <a:spLocks noGrp="1"/>
          </p:cNvSpPr>
          <p:nvPr>
            <p:ph type="dt" sz="half" idx="10"/>
          </p:nvPr>
        </p:nvSpPr>
        <p:spPr/>
        <p:txBody>
          <a:bodyPr/>
          <a:lstStyle/>
          <a:p>
            <a:fld id="{F43FFFE8-8322-40AC-80FE-227CC60629B4}" type="datetimeFigureOut">
              <a:rPr lang="en-US" smtClean="0"/>
              <a:t>10/21/2021</a:t>
            </a:fld>
            <a:endParaRPr lang="en-US"/>
          </a:p>
        </p:txBody>
      </p:sp>
      <p:sp>
        <p:nvSpPr>
          <p:cNvPr id="6" name="Footer Placeholder 5">
            <a:extLst>
              <a:ext uri="{FF2B5EF4-FFF2-40B4-BE49-F238E27FC236}">
                <a16:creationId xmlns:a16="http://schemas.microsoft.com/office/drawing/2014/main" id="{29563026-3C29-4245-8565-EF67744D4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D6AC5F-2371-4F60-A054-3DC77ABEADF8}"/>
              </a:ext>
            </a:extLst>
          </p:cNvPr>
          <p:cNvSpPr>
            <a:spLocks noGrp="1"/>
          </p:cNvSpPr>
          <p:nvPr>
            <p:ph type="sldNum" sz="quarter" idx="12"/>
          </p:nvPr>
        </p:nvSpPr>
        <p:spPr/>
        <p:txBody>
          <a:bodyPr/>
          <a:lstStyle/>
          <a:p>
            <a:fld id="{81A47CCF-73AA-4E04-BC9A-6845E28D8A22}" type="slidenum">
              <a:rPr lang="en-US" smtClean="0"/>
              <a:t>‹#›</a:t>
            </a:fld>
            <a:endParaRPr lang="en-US"/>
          </a:p>
        </p:txBody>
      </p:sp>
    </p:spTree>
    <p:extLst>
      <p:ext uri="{BB962C8B-B14F-4D97-AF65-F5344CB8AC3E}">
        <p14:creationId xmlns:p14="http://schemas.microsoft.com/office/powerpoint/2010/main" val="3265400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34100F-D780-447A-9D2C-360949968B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F1DAA-7BBA-467E-8EB6-EC05703C3E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03D75-0D7A-4453-B7A5-7F58FCC93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FFFE8-8322-40AC-80FE-227CC60629B4}" type="datetimeFigureOut">
              <a:rPr lang="en-US" smtClean="0"/>
              <a:t>10/21/2021</a:t>
            </a:fld>
            <a:endParaRPr lang="en-US"/>
          </a:p>
        </p:txBody>
      </p:sp>
      <p:sp>
        <p:nvSpPr>
          <p:cNvPr id="5" name="Footer Placeholder 4">
            <a:extLst>
              <a:ext uri="{FF2B5EF4-FFF2-40B4-BE49-F238E27FC236}">
                <a16:creationId xmlns:a16="http://schemas.microsoft.com/office/drawing/2014/main" id="{B39B5D5B-74C7-49AF-9B7D-968C5326E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F84580-BC95-4351-A788-16190F5C8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A47CCF-73AA-4E04-BC9A-6845E28D8A22}" type="slidenum">
              <a:rPr lang="en-US" smtClean="0"/>
              <a:t>‹#›</a:t>
            </a:fld>
            <a:endParaRPr lang="en-US"/>
          </a:p>
        </p:txBody>
      </p:sp>
    </p:spTree>
    <p:extLst>
      <p:ext uri="{BB962C8B-B14F-4D97-AF65-F5344CB8AC3E}">
        <p14:creationId xmlns:p14="http://schemas.microsoft.com/office/powerpoint/2010/main" val="66956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nmcaa.net/"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eeIJu0_Z-ZU?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0" name="Rectangle 4"/>
          <p:cNvSpPr>
            <a:spLocks noGrp="1" noChangeArrowheads="1"/>
          </p:cNvSpPr>
          <p:nvPr>
            <p:ph type="ctrTitle" sz="quarter"/>
          </p:nvPr>
        </p:nvSpPr>
        <p:spPr>
          <a:xfrm>
            <a:off x="911822" y="2191841"/>
            <a:ext cx="9231410" cy="3542045"/>
          </a:xfrm>
        </p:spPr>
        <p:txBody>
          <a:bodyPr anchor="b">
            <a:normAutofit fontScale="90000"/>
          </a:bodyPr>
          <a:lstStyle/>
          <a:p>
            <a:pPr algn="l" eaLnBrk="1" hangingPunct="1">
              <a:defRPr/>
            </a:pPr>
            <a:br>
              <a:rPr lang="en-US" sz="2900" dirty="0">
                <a:latin typeface="Century Gothic" panose="020B0502020202020204" pitchFamily="34" charset="0"/>
              </a:rPr>
            </a:br>
            <a:r>
              <a:rPr lang="en-US" sz="3600" b="1" dirty="0">
                <a:latin typeface="Century Gothic" panose="020B0502020202020204" pitchFamily="34" charset="0"/>
              </a:rPr>
              <a:t>NMCAA Board of Directors Board Orientation</a:t>
            </a:r>
            <a:br>
              <a:rPr lang="en-US" sz="2900" dirty="0">
                <a:latin typeface="Century Gothic" panose="020B0502020202020204" pitchFamily="34" charset="0"/>
              </a:rPr>
            </a:br>
            <a:br>
              <a:rPr lang="en-US" sz="2900" dirty="0">
                <a:latin typeface="Century Gothic" panose="020B0502020202020204" pitchFamily="34" charset="0"/>
              </a:rPr>
            </a:br>
            <a:br>
              <a:rPr lang="en-US" sz="2900" dirty="0">
                <a:latin typeface="Century Gothic" panose="020B0502020202020204" pitchFamily="34" charset="0"/>
              </a:rPr>
            </a:br>
            <a:br>
              <a:rPr lang="en-US" sz="2900" dirty="0">
                <a:latin typeface="Century Gothic" panose="020B0502020202020204" pitchFamily="34" charset="0"/>
              </a:rPr>
            </a:br>
            <a:br>
              <a:rPr lang="en-US" sz="2900" dirty="0">
                <a:latin typeface="Century Gothic" panose="020B0502020202020204" pitchFamily="34" charset="0"/>
              </a:rPr>
            </a:br>
            <a:r>
              <a:rPr lang="en-US" sz="2900" dirty="0">
                <a:latin typeface="Century Gothic" panose="020B0502020202020204" pitchFamily="34" charset="0"/>
              </a:rPr>
              <a:t>Kerry Baughman</a:t>
            </a:r>
            <a:br>
              <a:rPr lang="en-US" sz="2900" dirty="0">
                <a:latin typeface="Century Gothic" panose="020B0502020202020204" pitchFamily="34" charset="0"/>
              </a:rPr>
            </a:br>
            <a:r>
              <a:rPr lang="en-US" sz="2900" dirty="0">
                <a:latin typeface="Century Gothic" panose="020B0502020202020204" pitchFamily="34" charset="0"/>
              </a:rPr>
              <a:t>Executive Director</a:t>
            </a:r>
            <a:br>
              <a:rPr lang="en-US" sz="2900" dirty="0">
                <a:latin typeface="Century Gothic" panose="020B0502020202020204" pitchFamily="34" charset="0"/>
              </a:rPr>
            </a:br>
            <a:r>
              <a:rPr lang="en-US" sz="2900" dirty="0">
                <a:latin typeface="Century Gothic" panose="020B0502020202020204" pitchFamily="34" charset="0"/>
              </a:rPr>
              <a:t>FY2022</a:t>
            </a:r>
            <a:br>
              <a:rPr lang="en-US" sz="2900" dirty="0">
                <a:latin typeface="Century Gothic" panose="020B0502020202020204" pitchFamily="34" charset="0"/>
              </a:rPr>
            </a:br>
            <a:br>
              <a:rPr lang="en-US" sz="2900" dirty="0">
                <a:latin typeface="Century Gothic" panose="020B0502020202020204" pitchFamily="34" charset="0"/>
              </a:rPr>
            </a:br>
            <a:r>
              <a:rPr lang="en-US" sz="2900" dirty="0"/>
              <a:t>             </a:t>
            </a:r>
          </a:p>
        </p:txBody>
      </p:sp>
      <p:pic>
        <p:nvPicPr>
          <p:cNvPr id="7" name="Picture 6">
            <a:extLst>
              <a:ext uri="{FF2B5EF4-FFF2-40B4-BE49-F238E27FC236}">
                <a16:creationId xmlns:a16="http://schemas.microsoft.com/office/drawing/2014/main" id="{DA95407B-C3DC-4A1A-BE62-AFC5563FE358}"/>
              </a:ext>
            </a:extLst>
          </p:cNvPr>
          <p:cNvPicPr>
            <a:picLocks noChangeAspect="1"/>
          </p:cNvPicPr>
          <p:nvPr/>
        </p:nvPicPr>
        <p:blipFill>
          <a:blip r:embed="rId3"/>
          <a:stretch>
            <a:fillRect/>
          </a:stretch>
        </p:blipFill>
        <p:spPr>
          <a:xfrm>
            <a:off x="9495000" y="5043379"/>
            <a:ext cx="2043301" cy="100080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E417F2-C7E1-4F35-AE0F-79B2563FBE0F}"/>
              </a:ext>
            </a:extLst>
          </p:cNvPr>
          <p:cNvPicPr>
            <a:picLocks noChangeAspect="1"/>
          </p:cNvPicPr>
          <p:nvPr/>
        </p:nvPicPr>
        <p:blipFill rotWithShape="1">
          <a:blip r:embed="rId3"/>
          <a:srcRect l="24999" t="7037" r="25000" b="24814"/>
          <a:stretch/>
        </p:blipFill>
        <p:spPr>
          <a:xfrm>
            <a:off x="1828800" y="91440"/>
            <a:ext cx="8706678" cy="6675120"/>
          </a:xfrm>
          <a:prstGeom prst="rect">
            <a:avLst/>
          </a:prstGeom>
        </p:spPr>
      </p:pic>
    </p:spTree>
    <p:extLst>
      <p:ext uri="{BB962C8B-B14F-4D97-AF65-F5344CB8AC3E}">
        <p14:creationId xmlns:p14="http://schemas.microsoft.com/office/powerpoint/2010/main" val="93334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ight Triangle 5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TextBox 4">
            <a:extLst>
              <a:ext uri="{FF2B5EF4-FFF2-40B4-BE49-F238E27FC236}">
                <a16:creationId xmlns:a16="http://schemas.microsoft.com/office/drawing/2014/main" id="{4F9605F9-F098-48E7-BB5F-C0397292E177}"/>
              </a:ext>
            </a:extLst>
          </p:cNvPr>
          <p:cNvSpPr txBox="1"/>
          <p:nvPr/>
        </p:nvSpPr>
        <p:spPr>
          <a:xfrm>
            <a:off x="5138928" y="1338729"/>
            <a:ext cx="4795584" cy="4180542"/>
          </a:xfrm>
          <a:prstGeom prst="rect">
            <a:avLst/>
          </a:prstGeom>
        </p:spPr>
        <p:txBody>
          <a:bodyPr vert="horz" lIns="91440" tIns="45720" rIns="91440" bIns="45720" rtlCol="0" anchor="ctr">
            <a:normAutofit/>
          </a:bodyPr>
          <a:lstStyle/>
          <a:p>
            <a:pPr>
              <a:lnSpc>
                <a:spcPct val="90000"/>
              </a:lnSpc>
              <a:spcAft>
                <a:spcPts val="600"/>
              </a:spcAft>
            </a:pPr>
            <a:r>
              <a:rPr lang="en-US" sz="2000" dirty="0"/>
              <a:t>The corporation, Northwest Michigan Human Services Agency (NMHSA), was formed in April 1974 and is eligible to receive funding from Community Services Block grant in accordance with the Michigan Economic and Social Opportunity Act of 1981.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The agency was formed though a merger of One CAP (Missaukee, Roscommon, &amp; Wexford) and Four CAP (Antrim, Benzie, Grand Traverse, Kalkaska, &amp; Leelanau).  Charlevoix and Emmet counties were added.</a:t>
            </a:r>
          </a:p>
        </p:txBody>
      </p:sp>
      <p:pic>
        <p:nvPicPr>
          <p:cNvPr id="2" name="Picture 1">
            <a:extLst>
              <a:ext uri="{FF2B5EF4-FFF2-40B4-BE49-F238E27FC236}">
                <a16:creationId xmlns:a16="http://schemas.microsoft.com/office/drawing/2014/main" id="{570B4F5F-78A0-44E2-AE7C-8DF199D66410}"/>
              </a:ext>
            </a:extLst>
          </p:cNvPr>
          <p:cNvPicPr>
            <a:picLocks noChangeAspect="1"/>
          </p:cNvPicPr>
          <p:nvPr/>
        </p:nvPicPr>
        <p:blipFill>
          <a:blip r:embed="rId3"/>
          <a:stretch>
            <a:fillRect/>
          </a:stretch>
        </p:blipFill>
        <p:spPr>
          <a:xfrm>
            <a:off x="1107139" y="1444542"/>
            <a:ext cx="1783212" cy="1014050"/>
          </a:xfrm>
          <a:prstGeom prst="rect">
            <a:avLst/>
          </a:prstGeom>
        </p:spPr>
      </p:pic>
    </p:spTree>
    <p:extLst>
      <p:ext uri="{BB962C8B-B14F-4D97-AF65-F5344CB8AC3E}">
        <p14:creationId xmlns:p14="http://schemas.microsoft.com/office/powerpoint/2010/main" val="111787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1">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ight Triangle 1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4A7758F-DDB1-4402-A8AB-113BFB40E3B9}"/>
              </a:ext>
            </a:extLst>
          </p:cNvPr>
          <p:cNvSpPr txBox="1"/>
          <p:nvPr/>
        </p:nvSpPr>
        <p:spPr>
          <a:xfrm>
            <a:off x="5138928" y="1338729"/>
            <a:ext cx="4795584" cy="4180542"/>
          </a:xfrm>
          <a:prstGeom prst="rect">
            <a:avLst/>
          </a:prstGeom>
        </p:spPr>
        <p:txBody>
          <a:bodyPr vert="horz" lIns="91440" tIns="45720" rIns="91440" bIns="45720" rtlCol="0" anchor="ctr">
            <a:normAutofit/>
          </a:bodyPr>
          <a:lstStyle/>
          <a:p>
            <a:pPr fontAlgn="base">
              <a:lnSpc>
                <a:spcPct val="90000"/>
              </a:lnSpc>
              <a:spcBef>
                <a:spcPts val="865"/>
              </a:spcBef>
            </a:pPr>
            <a:r>
              <a:rPr lang="en-US" sz="2400" b="1" i="1" dirty="0"/>
              <a:t>Mission Statement:</a:t>
            </a:r>
            <a:r>
              <a:rPr lang="en-US" sz="2400" dirty="0"/>
              <a:t> Helping People by linking services, resources and opportunities.</a:t>
            </a:r>
            <a:br>
              <a:rPr lang="en-US" sz="2400" dirty="0"/>
            </a:br>
            <a:endParaRPr lang="en-US" sz="2400" dirty="0"/>
          </a:p>
          <a:p>
            <a:pPr fontAlgn="base">
              <a:lnSpc>
                <a:spcPct val="90000"/>
              </a:lnSpc>
            </a:pPr>
            <a:r>
              <a:rPr lang="en-US" sz="2400" b="1" i="1" dirty="0"/>
              <a:t>Vision Statement:</a:t>
            </a:r>
            <a:r>
              <a:rPr lang="en-US" sz="2400" dirty="0"/>
              <a:t> NMCAA leads in strengthening communities by empowering individuals to overcome barriers, build connections, and improve their quality of life.</a:t>
            </a:r>
          </a:p>
        </p:txBody>
      </p:sp>
      <p:pic>
        <p:nvPicPr>
          <p:cNvPr id="2" name="Picture 1">
            <a:extLst>
              <a:ext uri="{FF2B5EF4-FFF2-40B4-BE49-F238E27FC236}">
                <a16:creationId xmlns:a16="http://schemas.microsoft.com/office/drawing/2014/main" id="{4617B537-55B0-4106-991A-4C7DAC41210B}"/>
              </a:ext>
            </a:extLst>
          </p:cNvPr>
          <p:cNvPicPr>
            <a:picLocks noChangeAspect="1"/>
          </p:cNvPicPr>
          <p:nvPr/>
        </p:nvPicPr>
        <p:blipFill>
          <a:blip r:embed="rId2"/>
          <a:stretch>
            <a:fillRect/>
          </a:stretch>
        </p:blipFill>
        <p:spPr>
          <a:xfrm>
            <a:off x="904494" y="832717"/>
            <a:ext cx="1780186" cy="1012024"/>
          </a:xfrm>
          <a:prstGeom prst="rect">
            <a:avLst/>
          </a:prstGeom>
        </p:spPr>
      </p:pic>
    </p:spTree>
    <p:extLst>
      <p:ext uri="{BB962C8B-B14F-4D97-AF65-F5344CB8AC3E}">
        <p14:creationId xmlns:p14="http://schemas.microsoft.com/office/powerpoint/2010/main" val="308402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2" name="Rectangle 2"/>
          <p:cNvSpPr>
            <a:spLocks noGrp="1" noChangeArrowheads="1"/>
          </p:cNvSpPr>
          <p:nvPr>
            <p:ph type="title"/>
          </p:nvPr>
        </p:nvSpPr>
        <p:spPr>
          <a:xfrm>
            <a:off x="953402" y="3946433"/>
            <a:ext cx="8921672" cy="1713305"/>
          </a:xfrm>
        </p:spPr>
        <p:txBody>
          <a:bodyPr vert="horz" lIns="91440" tIns="45720" rIns="91440" bIns="45720" rtlCol="0" anchor="b">
            <a:normAutofit/>
          </a:bodyPr>
          <a:lstStyle/>
          <a:p>
            <a:pPr>
              <a:defRPr/>
            </a:pPr>
            <a:r>
              <a:rPr lang="en-US" sz="3200" b="1" u="sng" kern="1200" dirty="0">
                <a:solidFill>
                  <a:schemeClr val="tx1"/>
                </a:solidFill>
                <a:latin typeface="+mj-lt"/>
                <a:ea typeface="+mj-ea"/>
                <a:cs typeface="+mj-cs"/>
              </a:rPr>
              <a:t>Number of Employees </a:t>
            </a:r>
            <a:r>
              <a:rPr lang="en-US" sz="3200" b="1" kern="1200" dirty="0">
                <a:solidFill>
                  <a:schemeClr val="tx1"/>
                </a:solidFill>
                <a:latin typeface="+mj-lt"/>
                <a:ea typeface="+mj-ea"/>
                <a:cs typeface="+mj-cs"/>
              </a:rPr>
              <a:t>              </a:t>
            </a:r>
            <a:r>
              <a:rPr lang="en-US" sz="3200" b="1" u="sng" kern="1200" dirty="0">
                <a:solidFill>
                  <a:schemeClr val="tx1"/>
                </a:solidFill>
                <a:latin typeface="+mj-lt"/>
                <a:ea typeface="+mj-ea"/>
                <a:cs typeface="+mj-cs"/>
              </a:rPr>
              <a:t>Funding</a:t>
            </a:r>
            <a:r>
              <a:rPr lang="en-US" sz="3200" b="1" kern="1200" dirty="0">
                <a:solidFill>
                  <a:schemeClr val="tx1"/>
                </a:solidFill>
                <a:latin typeface="+mj-lt"/>
                <a:ea typeface="+mj-ea"/>
                <a:cs typeface="+mj-cs"/>
              </a:rPr>
              <a:t> </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1975:    24   		             $  265,000</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2020:  332	                                 $24,868,077</a:t>
            </a:r>
          </a:p>
        </p:txBody>
      </p:sp>
      <p:graphicFrame>
        <p:nvGraphicFramePr>
          <p:cNvPr id="2" name="Object 4"/>
          <p:cNvGraphicFramePr>
            <a:graphicFrameLocks noChangeAspect="1"/>
          </p:cNvGraphicFramePr>
          <p:nvPr>
            <p:extLst>
              <p:ext uri="{D42A27DB-BD31-4B8C-83A1-F6EECF244321}">
                <p14:modId xmlns:p14="http://schemas.microsoft.com/office/powerpoint/2010/main" val="2972545202"/>
              </p:ext>
            </p:extLst>
          </p:nvPr>
        </p:nvGraphicFramePr>
        <p:xfrm>
          <a:off x="641774" y="1056910"/>
          <a:ext cx="11145719" cy="256647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A6EAA84-22E1-4944-B4BA-7783E4664B3D}"/>
              </a:ext>
            </a:extLst>
          </p:cNvPr>
          <p:cNvSpPr txBox="1"/>
          <p:nvPr/>
        </p:nvSpPr>
        <p:spPr>
          <a:xfrm>
            <a:off x="641774" y="55263"/>
            <a:ext cx="7239000" cy="523220"/>
          </a:xfrm>
          <a:prstGeom prst="rect">
            <a:avLst/>
          </a:prstGeom>
          <a:noFill/>
        </p:spPr>
        <p:txBody>
          <a:bodyPr wrap="square" rtlCol="0">
            <a:spAutoFit/>
          </a:bodyPr>
          <a:lstStyle/>
          <a:p>
            <a:pPr>
              <a:spcAft>
                <a:spcPts val="600"/>
              </a:spcAft>
            </a:pPr>
            <a:r>
              <a:rPr lang="en-US" sz="2800" dirty="0"/>
              <a:t>Impressive Growth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65200" y="1036674"/>
            <a:ext cx="9873376" cy="3514364"/>
          </a:xfrm>
          <a:prstGeom prst="rect">
            <a:avLst/>
          </a:prstGeom>
        </p:spPr>
        <p:txBody>
          <a:bodyPr vert="horz" lIns="91440" tIns="45720" rIns="91440" bIns="45720" rtlCol="0" anchor="b">
            <a:normAutofit/>
          </a:bodyPr>
          <a:lstStyle/>
          <a:p>
            <a:pPr marL="1143000" indent="-1143000">
              <a:lnSpc>
                <a:spcPct val="90000"/>
              </a:lnSpc>
              <a:spcBef>
                <a:spcPct val="0"/>
              </a:spcBef>
              <a:spcAft>
                <a:spcPts val="600"/>
              </a:spcAft>
              <a:buAutoNum type="romanUcPeriod" startAt="2"/>
            </a:pPr>
            <a:r>
              <a:rPr lang="en-US" sz="6100" kern="1200" dirty="0">
                <a:solidFill>
                  <a:schemeClr val="tx1"/>
                </a:solidFill>
                <a:latin typeface="+mj-lt"/>
                <a:ea typeface="+mj-ea"/>
                <a:cs typeface="+mj-cs"/>
              </a:rPr>
              <a:t>NMCAA  BOARD OF    </a:t>
            </a:r>
          </a:p>
          <a:p>
            <a:pPr>
              <a:lnSpc>
                <a:spcPct val="90000"/>
              </a:lnSpc>
              <a:spcBef>
                <a:spcPct val="0"/>
              </a:spcBef>
              <a:spcAft>
                <a:spcPts val="600"/>
              </a:spcAft>
            </a:pPr>
            <a:r>
              <a:rPr lang="en-US" sz="6100" kern="1200" dirty="0">
                <a:solidFill>
                  <a:schemeClr val="tx1"/>
                </a:solidFill>
                <a:latin typeface="+mj-lt"/>
                <a:ea typeface="+mj-ea"/>
                <a:cs typeface="+mj-cs"/>
              </a:rPr>
              <a:t>       DIRECTORS</a:t>
            </a:r>
          </a:p>
          <a:p>
            <a:pPr algn="r">
              <a:lnSpc>
                <a:spcPct val="90000"/>
              </a:lnSpc>
              <a:spcBef>
                <a:spcPct val="0"/>
              </a:spcBef>
              <a:spcAft>
                <a:spcPts val="600"/>
              </a:spcAft>
            </a:pPr>
            <a:r>
              <a:rPr lang="en-US" sz="6100" kern="1200" dirty="0">
                <a:solidFill>
                  <a:schemeClr val="tx1"/>
                </a:solidFill>
                <a:latin typeface="+mj-lt"/>
                <a:ea typeface="+mj-ea"/>
                <a:cs typeface="+mj-cs"/>
              </a:rPr>
              <a:t>   </a:t>
            </a:r>
          </a:p>
        </p:txBody>
      </p:sp>
      <p:pic>
        <p:nvPicPr>
          <p:cNvPr id="4" name="Picture 3"/>
          <p:cNvPicPr>
            <a:picLocks noChangeAspect="1"/>
          </p:cNvPicPr>
          <p:nvPr/>
        </p:nvPicPr>
        <p:blipFill>
          <a:blip r:embed="rId3"/>
          <a:stretch>
            <a:fillRect/>
          </a:stretch>
        </p:blipFill>
        <p:spPr>
          <a:xfrm>
            <a:off x="8754695" y="4778434"/>
            <a:ext cx="2610475" cy="1279133"/>
          </a:xfrm>
          <a:prstGeom prst="rect">
            <a:avLst/>
          </a:prstGeom>
        </p:spPr>
      </p:pic>
    </p:spTree>
    <p:extLst>
      <p:ext uri="{BB962C8B-B14F-4D97-AF65-F5344CB8AC3E}">
        <p14:creationId xmlns:p14="http://schemas.microsoft.com/office/powerpoint/2010/main" val="90535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Right Triangle 7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4" name="Rectangle 4"/>
          <p:cNvSpPr>
            <a:spLocks noGrp="1" noChangeArrowheads="1"/>
          </p:cNvSpPr>
          <p:nvPr>
            <p:ph type="title"/>
          </p:nvPr>
        </p:nvSpPr>
        <p:spPr>
          <a:xfrm>
            <a:off x="1006900" y="1188637"/>
            <a:ext cx="3141430" cy="4480726"/>
          </a:xfrm>
        </p:spPr>
        <p:txBody>
          <a:bodyPr>
            <a:normAutofit/>
          </a:bodyPr>
          <a:lstStyle/>
          <a:p>
            <a:pPr algn="r" eaLnBrk="1" hangingPunct="1">
              <a:defRPr/>
            </a:pPr>
            <a:r>
              <a:rPr lang="en-US" sz="6100" dirty="0"/>
              <a:t>Board of Directors</a:t>
            </a:r>
            <a:br>
              <a:rPr lang="en-US" sz="6100" dirty="0"/>
            </a:br>
            <a:br>
              <a:rPr lang="en-US" sz="6100" dirty="0"/>
            </a:br>
            <a:endParaRPr lang="en-US" sz="6100" dirty="0"/>
          </a:p>
        </p:txBody>
      </p:sp>
      <p:cxnSp>
        <p:nvCxnSpPr>
          <p:cNvPr id="82" name="Straight Connector 8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245" name="Rectangle 5"/>
          <p:cNvSpPr>
            <a:spLocks noGrp="1" noChangeArrowheads="1"/>
          </p:cNvSpPr>
          <p:nvPr>
            <p:ph idx="1"/>
          </p:nvPr>
        </p:nvSpPr>
        <p:spPr>
          <a:xfrm>
            <a:off x="5138928" y="1338728"/>
            <a:ext cx="4795584" cy="5347297"/>
          </a:xfrm>
        </p:spPr>
        <p:txBody>
          <a:bodyPr anchor="ctr">
            <a:normAutofit/>
          </a:bodyPr>
          <a:lstStyle/>
          <a:p>
            <a:pPr marL="0" indent="0">
              <a:buNone/>
              <a:defRPr/>
            </a:pPr>
            <a:r>
              <a:rPr lang="en-US" sz="3200" dirty="0"/>
              <a:t>The governing Board</a:t>
            </a:r>
          </a:p>
          <a:p>
            <a:pPr eaLnBrk="1" hangingPunct="1">
              <a:buFont typeface="Wingdings" pitchFamily="2" charset="2"/>
              <a:buNone/>
              <a:defRPr/>
            </a:pPr>
            <a:r>
              <a:rPr lang="en-US" sz="3200" dirty="0"/>
              <a:t>	- </a:t>
            </a:r>
            <a:r>
              <a:rPr lang="en-US" sz="3200" b="1" dirty="0"/>
              <a:t>is</a:t>
            </a:r>
            <a:r>
              <a:rPr lang="en-US" sz="3200" dirty="0"/>
              <a:t> the Community Action Agency (CAA)</a:t>
            </a:r>
          </a:p>
          <a:p>
            <a:pPr eaLnBrk="1" hangingPunct="1">
              <a:buFont typeface="Wingdings" pitchFamily="2" charset="2"/>
              <a:buNone/>
              <a:defRPr/>
            </a:pPr>
            <a:r>
              <a:rPr lang="en-US" sz="3200" dirty="0"/>
              <a:t>	-legal director of the corporation</a:t>
            </a:r>
          </a:p>
          <a:p>
            <a:pPr eaLnBrk="1" hangingPunct="1">
              <a:buFont typeface="Wingdings" pitchFamily="2" charset="2"/>
              <a:buNone/>
              <a:defRPr/>
            </a:pPr>
            <a:r>
              <a:rPr lang="en-US" sz="3200" dirty="0"/>
              <a:t>	-sets Agency policy</a:t>
            </a:r>
          </a:p>
          <a:p>
            <a:pPr eaLnBrk="1" hangingPunct="1">
              <a:buFont typeface="Wingdings" pitchFamily="2" charset="2"/>
              <a:buNone/>
              <a:defRPr/>
            </a:pPr>
            <a:r>
              <a:rPr lang="en-US" sz="3200" dirty="0"/>
              <a:t>	-makes financial decisions</a:t>
            </a:r>
          </a:p>
          <a:p>
            <a:pPr eaLnBrk="1" hangingPunct="1">
              <a:buFont typeface="Wingdings" pitchFamily="2" charset="2"/>
              <a:buNone/>
              <a:defRPr/>
            </a:pPr>
            <a:endParaRPr lang="en-US" sz="2400" dirty="0"/>
          </a:p>
          <a:p>
            <a:pPr eaLnBrk="1" hangingPunct="1">
              <a:buFont typeface="Wingdings" pitchFamily="2" charset="2"/>
              <a:buNone/>
              <a:defRPr/>
            </a:pPr>
            <a:endParaRPr lang="en-US" sz="2400" dirty="0"/>
          </a:p>
          <a:p>
            <a:pPr eaLnBrk="1" hangingPunct="1">
              <a:buFont typeface="Wingdings" pitchFamily="2" charset="2"/>
              <a:buNone/>
              <a:defRPr/>
            </a:pPr>
            <a:endParaRPr lang="en-US" sz="2400" dirty="0"/>
          </a:p>
        </p:txBody>
      </p:sp>
    </p:spTree>
  </p:cSld>
  <p:clrMapOvr>
    <a:masterClrMapping/>
  </p:clrMapOvr>
  <p:transition>
    <p:check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1075767" y="1188637"/>
            <a:ext cx="2988234" cy="3236495"/>
          </a:xfrm>
        </p:spPr>
        <p:txBody>
          <a:bodyPr>
            <a:normAutofit/>
          </a:bodyPr>
          <a:lstStyle/>
          <a:p>
            <a:pPr eaLnBrk="1" hangingPunct="1">
              <a:defRPr/>
            </a:pPr>
            <a:r>
              <a:rPr lang="en-US" sz="4100" dirty="0"/>
              <a:t>Board Composition</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627" name="Rectangle 3"/>
          <p:cNvSpPr>
            <a:spLocks noGrp="1" noChangeArrowheads="1"/>
          </p:cNvSpPr>
          <p:nvPr>
            <p:ph idx="1"/>
          </p:nvPr>
        </p:nvSpPr>
        <p:spPr>
          <a:xfrm>
            <a:off x="4861255" y="1648869"/>
            <a:ext cx="6685570" cy="4649293"/>
          </a:xfrm>
        </p:spPr>
        <p:txBody>
          <a:bodyPr anchor="ctr">
            <a:normAutofit/>
          </a:bodyPr>
          <a:lstStyle/>
          <a:p>
            <a:pPr marL="0" indent="0">
              <a:buNone/>
              <a:defRPr/>
            </a:pPr>
            <a:r>
              <a:rPr lang="en-US" sz="2400" dirty="0">
                <a:latin typeface="Calibri" panose="020F0502020204030204" pitchFamily="34" charset="0"/>
                <a:cs typeface="Calibri" panose="020F0502020204030204" pitchFamily="34" charset="0"/>
              </a:rPr>
              <a:t>Community Services Block Grant (CSBG) Act requires administration by tripartite board: </a:t>
            </a:r>
          </a:p>
          <a:p>
            <a:pPr eaLnBrk="1" hangingPunct="1">
              <a:buFont typeface="Wingdings" pitchFamily="2" charset="2"/>
              <a:buNone/>
              <a:defRPr/>
            </a:pPr>
            <a:r>
              <a:rPr lang="en-US" sz="2400" dirty="0">
                <a:latin typeface="Calibri" panose="020F0502020204030204" pitchFamily="34" charset="0"/>
                <a:cs typeface="Calibri" panose="020F0502020204030204" pitchFamily="34" charset="0"/>
              </a:rPr>
              <a:t>		</a:t>
            </a:r>
          </a:p>
          <a:p>
            <a:pPr eaLnBrk="1" hangingPunct="1">
              <a:buFont typeface="Wingdings" pitchFamily="2" charset="2"/>
              <a:buNone/>
              <a:defRPr/>
            </a:pPr>
            <a:r>
              <a:rPr lang="en-US" sz="2400" dirty="0">
                <a:latin typeface="Calibri" panose="020F0502020204030204" pitchFamily="34" charset="0"/>
                <a:cs typeface="Calibri" panose="020F0502020204030204" pitchFamily="34" charset="0"/>
              </a:rPr>
              <a:t>1/3 (Public) Elected Officials</a:t>
            </a:r>
          </a:p>
          <a:p>
            <a:pPr eaLnBrk="1" hangingPunct="1">
              <a:buFont typeface="Wingdings" pitchFamily="2" charset="2"/>
              <a:buNone/>
              <a:defRPr/>
            </a:pPr>
            <a:r>
              <a:rPr lang="en-US" sz="2400" dirty="0">
                <a:latin typeface="Calibri" panose="020F0502020204030204" pitchFamily="34" charset="0"/>
                <a:cs typeface="Calibri" panose="020F0502020204030204" pitchFamily="34" charset="0"/>
              </a:rPr>
              <a:t>1/3 (Private) Members from the Community at Large</a:t>
            </a:r>
          </a:p>
          <a:p>
            <a:pPr eaLnBrk="1" hangingPunct="1">
              <a:buFont typeface="Wingdings" pitchFamily="2" charset="2"/>
              <a:buNone/>
              <a:defRPr/>
            </a:pPr>
            <a:r>
              <a:rPr lang="en-US" sz="2400" dirty="0">
                <a:latin typeface="Calibri" panose="020F0502020204030204" pitchFamily="34" charset="0"/>
                <a:cs typeface="Calibri" panose="020F0502020204030204" pitchFamily="34" charset="0"/>
              </a:rPr>
              <a:t>1/3 (Consumer/Target) Low Income</a:t>
            </a:r>
          </a:p>
          <a:p>
            <a:pPr marL="0" indent="0">
              <a:spcBef>
                <a:spcPts val="0"/>
              </a:spcBef>
              <a:buNone/>
              <a:tabLst>
                <a:tab pos="1143000" algn="l"/>
              </a:tabLs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tabLst>
                <a:tab pos="11430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24 to 30 directors representing the public, private and consumer groups </a:t>
            </a:r>
            <a:br>
              <a:rPr lang="en-US" sz="2400" dirty="0">
                <a:latin typeface="Calibri" panose="020F0502020204030204" pitchFamily="34" charset="0"/>
                <a:ea typeface="Times New Roman" panose="02020603050405020304" pitchFamily="18" charset="0"/>
                <a:cs typeface="Calibri" panose="020F0502020204030204" pitchFamily="34" charset="0"/>
              </a:rPr>
            </a:b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marL="0" indent="0">
              <a:spcBef>
                <a:spcPts val="0"/>
              </a:spcBef>
              <a:buNone/>
              <a:tabLst>
                <a:tab pos="1143000" algn="l"/>
              </a:tabLst>
            </a:pPr>
            <a:r>
              <a:rPr lang="en-US" sz="2400" dirty="0">
                <a:latin typeface="Calibri" panose="020F0502020204030204" pitchFamily="34" charset="0"/>
                <a:ea typeface="Times New Roman" panose="02020603050405020304" pitchFamily="18" charset="0"/>
                <a:cs typeface="Calibri" panose="020F0502020204030204" pitchFamily="34" charset="0"/>
              </a:rPr>
              <a:t>Allows representation from each of the ten counties</a:t>
            </a:r>
            <a:endParaRPr lang="en-US" sz="2400" dirty="0"/>
          </a:p>
          <a:p>
            <a:pPr eaLnBrk="1" hangingPunct="1">
              <a:buFont typeface="Wingdings" pitchFamily="2" charset="2"/>
              <a:buNone/>
              <a:defRPr/>
            </a:pPr>
            <a:endParaRPr lang="en-US" sz="1500" dirty="0"/>
          </a:p>
          <a:p>
            <a:pPr eaLnBrk="1" hangingPunct="1">
              <a:buFont typeface="Wingdings" pitchFamily="2" charset="2"/>
              <a:buNone/>
              <a:defRPr/>
            </a:pPr>
            <a:endParaRPr lang="en-US" sz="1500" dirty="0"/>
          </a:p>
          <a:p>
            <a:pPr eaLnBrk="1" hangingPunct="1">
              <a:buFont typeface="Wingdings" pitchFamily="2" charset="2"/>
              <a:buNone/>
              <a:defRPr/>
            </a:pPr>
            <a:endParaRPr lang="en-US" sz="1500" dirty="0"/>
          </a:p>
          <a:p>
            <a:pPr eaLnBrk="1" hangingPunct="1">
              <a:buFont typeface="Wingdings" pitchFamily="2" charset="2"/>
              <a:buNone/>
              <a:defRPr/>
            </a:pPr>
            <a:endParaRPr lang="en-US" sz="1500" dirty="0"/>
          </a:p>
          <a:p>
            <a:pPr eaLnBrk="1" hangingPunct="1">
              <a:buFont typeface="Wingdings" pitchFamily="2" charset="2"/>
              <a:buNone/>
              <a:defRPr/>
            </a:pP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653"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4" name="Freeform: Shape 7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655"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56"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Rectangle 2"/>
          <p:cNvSpPr>
            <a:spLocks noGrp="1" noChangeArrowheads="1"/>
          </p:cNvSpPr>
          <p:nvPr>
            <p:ph type="title"/>
          </p:nvPr>
        </p:nvSpPr>
        <p:spPr>
          <a:xfrm>
            <a:off x="1006900" y="1188637"/>
            <a:ext cx="3141430" cy="2443796"/>
          </a:xfrm>
        </p:spPr>
        <p:txBody>
          <a:bodyPr>
            <a:normAutofit/>
          </a:bodyPr>
          <a:lstStyle/>
          <a:p>
            <a:pPr algn="r" eaLnBrk="1" hangingPunct="1">
              <a:defRPr/>
            </a:pPr>
            <a:r>
              <a:rPr lang="en-US" sz="3600" dirty="0"/>
              <a:t>Board Member Responsibilities</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651" name="Rectangle 3"/>
          <p:cNvSpPr>
            <a:spLocks noGrp="1" noChangeArrowheads="1"/>
          </p:cNvSpPr>
          <p:nvPr>
            <p:ph idx="1"/>
          </p:nvPr>
        </p:nvSpPr>
        <p:spPr>
          <a:xfrm>
            <a:off x="4866036" y="1488821"/>
            <a:ext cx="6319064" cy="4180542"/>
          </a:xfrm>
        </p:spPr>
        <p:txBody>
          <a:bodyPr anchor="ctr">
            <a:normAutofit/>
          </a:bodyPr>
          <a:lstStyle/>
          <a:p>
            <a:pPr eaLnBrk="1" hangingPunct="1">
              <a:defRPr/>
            </a:pPr>
            <a:r>
              <a:rPr lang="en-US" sz="2200" dirty="0">
                <a:latin typeface="Calibri" panose="020F0502020204030204" pitchFamily="34" charset="0"/>
                <a:cs typeface="Calibri" panose="020F0502020204030204" pitchFamily="34" charset="0"/>
              </a:rPr>
              <a:t>Maintain a structure for tending to the various aspects of the business for the organization </a:t>
            </a:r>
            <a:br>
              <a:rPr lang="en-US" sz="2200" dirty="0">
                <a:latin typeface="Calibri" panose="020F0502020204030204" pitchFamily="34" charset="0"/>
                <a:cs typeface="Calibri" panose="020F0502020204030204" pitchFamily="34" charset="0"/>
              </a:rPr>
            </a:br>
            <a:endParaRPr lang="en-US" sz="2200" i="1" dirty="0">
              <a:latin typeface="Calibri" panose="020F0502020204030204" pitchFamily="34" charset="0"/>
              <a:cs typeface="Calibri" panose="020F0502020204030204" pitchFamily="34" charset="0"/>
            </a:endParaRPr>
          </a:p>
          <a:p>
            <a:pPr eaLnBrk="1" hangingPunct="1">
              <a:defRPr/>
            </a:pPr>
            <a:r>
              <a:rPr lang="en-US" sz="2200" dirty="0">
                <a:latin typeface="Calibri" panose="020F0502020204030204" pitchFamily="34" charset="0"/>
                <a:cs typeface="Calibri" panose="020F0502020204030204" pitchFamily="34" charset="0"/>
              </a:rPr>
              <a:t>Represent the spirit of Community Action as expressed through the </a:t>
            </a:r>
            <a:r>
              <a:rPr lang="en-US" sz="2200" u="sng" dirty="0">
                <a:latin typeface="Calibri" panose="020F0502020204030204" pitchFamily="34" charset="0"/>
                <a:cs typeface="Calibri" panose="020F0502020204030204" pitchFamily="34" charset="0"/>
              </a:rPr>
              <a:t>Purpose,</a:t>
            </a:r>
            <a:r>
              <a:rPr lang="en-US" sz="2200" dirty="0">
                <a:latin typeface="Calibri" panose="020F0502020204030204" pitchFamily="34" charset="0"/>
                <a:cs typeface="Calibri" panose="020F0502020204030204" pitchFamily="34" charset="0"/>
              </a:rPr>
              <a:t> </a:t>
            </a:r>
            <a:r>
              <a:rPr lang="en-US" sz="2200" u="sng" dirty="0">
                <a:latin typeface="Calibri" panose="020F0502020204030204" pitchFamily="34" charset="0"/>
                <a:cs typeface="Calibri" panose="020F0502020204030204" pitchFamily="34" charset="0"/>
              </a:rPr>
              <a:t>Mission and Vision statements</a:t>
            </a:r>
            <a:r>
              <a:rPr lang="en-US" sz="2200" dirty="0">
                <a:latin typeface="Calibri" panose="020F0502020204030204" pitchFamily="34" charset="0"/>
                <a:cs typeface="Calibri" panose="020F0502020204030204" pitchFamily="34" charset="0"/>
              </a:rPr>
              <a:t> and their fulfillment to the greatest degree possible</a:t>
            </a:r>
          </a:p>
          <a:p>
            <a:pPr eaLnBrk="1" hangingPunct="1">
              <a:defRPr/>
            </a:pPr>
            <a:r>
              <a:rPr lang="en-US" sz="2200" dirty="0">
                <a:latin typeface="Calibri" panose="020F0502020204030204" pitchFamily="34" charset="0"/>
                <a:cs typeface="Calibri" panose="020F0502020204030204" pitchFamily="34" charset="0"/>
              </a:rPr>
              <a:t>Tend to legal responsibilities as prescribed by state statutes </a:t>
            </a:r>
          </a:p>
          <a:p>
            <a:pPr eaLnBrk="1" hangingPunct="1">
              <a:defRPr/>
            </a:pPr>
            <a:r>
              <a:rPr lang="en-US" sz="2200" dirty="0"/>
              <a:t>ATTEND THE MEETINGS</a:t>
            </a:r>
          </a:p>
          <a:p>
            <a:pPr eaLnBrk="1" hangingPunct="1">
              <a:defRPr/>
            </a:pPr>
            <a:endParaRPr lang="en-US" sz="2200"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a:xfrm>
            <a:off x="1075767" y="1188637"/>
            <a:ext cx="2988234" cy="4480726"/>
          </a:xfrm>
        </p:spPr>
        <p:txBody>
          <a:bodyPr>
            <a:normAutofit/>
          </a:bodyPr>
          <a:lstStyle/>
          <a:p>
            <a:pPr algn="r" eaLnBrk="1" hangingPunct="1">
              <a:defRPr/>
            </a:pPr>
            <a:r>
              <a:rPr lang="en-US" sz="3100" dirty="0"/>
              <a:t>Board Member Responsibilities</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675" name="Rectangle 3"/>
          <p:cNvSpPr>
            <a:spLocks noGrp="1" noChangeArrowheads="1"/>
          </p:cNvSpPr>
          <p:nvPr>
            <p:ph idx="1"/>
          </p:nvPr>
        </p:nvSpPr>
        <p:spPr>
          <a:xfrm>
            <a:off x="4705775" y="1073143"/>
            <a:ext cx="5798141" cy="4795934"/>
          </a:xfrm>
        </p:spPr>
        <p:txBody>
          <a:bodyPr anchor="ctr">
            <a:normAutofit lnSpcReduction="10000"/>
          </a:bodyPr>
          <a:lstStyle/>
          <a:p>
            <a:pPr eaLnBrk="1" hangingPunct="1">
              <a:defRPr/>
            </a:pPr>
            <a:r>
              <a:rPr lang="en-US" sz="2400" dirty="0">
                <a:latin typeface="Calibri" panose="020F0502020204030204" pitchFamily="34" charset="0"/>
                <a:cs typeface="Calibri" panose="020F0502020204030204" pitchFamily="34" charset="0"/>
              </a:rPr>
              <a:t>Appropriate social and personal behavior ranging from adequate preparation for meetings to questions of ethics and personal involvement</a:t>
            </a:r>
          </a:p>
          <a:p>
            <a:pPr eaLnBrk="1" hangingPunct="1">
              <a:defRPr/>
            </a:pPr>
            <a:r>
              <a:rPr lang="en-US" sz="2400" dirty="0">
                <a:latin typeface="Calibri" panose="020F0502020204030204" pitchFamily="34" charset="0"/>
                <a:cs typeface="Calibri" panose="020F0502020204030204" pitchFamily="34" charset="0"/>
              </a:rPr>
              <a:t>Make relevant policy decisions and oversee implementation of those decisions</a:t>
            </a:r>
          </a:p>
          <a:p>
            <a:pPr eaLnBrk="1" hangingPunct="1">
              <a:defRPr/>
            </a:pPr>
            <a:r>
              <a:rPr lang="en-US" sz="2400" dirty="0">
                <a:latin typeface="Calibri" panose="020F0502020204030204" pitchFamily="34" charset="0"/>
                <a:cs typeface="Calibri" panose="020F0502020204030204" pitchFamily="34" charset="0"/>
              </a:rPr>
              <a:t>Replacement of retiring Directors, introducing new Directors, and training of current Directors</a:t>
            </a:r>
          </a:p>
          <a:p>
            <a:pPr eaLnBrk="1" hangingPunct="1">
              <a:defRPr/>
            </a:pPr>
            <a:r>
              <a:rPr lang="en-US" sz="2400" dirty="0">
                <a:latin typeface="Calibri" panose="020F0502020204030204" pitchFamily="34" charset="0"/>
                <a:cs typeface="Calibri" panose="020F0502020204030204" pitchFamily="34" charset="0"/>
              </a:rPr>
              <a:t>Hold effective productive meetings where relevant information is processed in a timely fashion and high-quality decisions are made.</a:t>
            </a:r>
          </a:p>
          <a:p>
            <a:pPr eaLnBrk="1" hangingPunct="1">
              <a:defRPr/>
            </a:pPr>
            <a:r>
              <a:rPr lang="en-US" sz="2400" dirty="0">
                <a:latin typeface="Calibri" panose="020F0502020204030204" pitchFamily="34" charset="0"/>
                <a:cs typeface="Calibri" panose="020F0502020204030204" pitchFamily="34" charset="0"/>
              </a:rPr>
              <a:t>Comply with Board Member Code of Ethics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0">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4">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B9F9BC-069C-4EFB-B16E-2FBE5DE41B2E}"/>
              </a:ext>
            </a:extLst>
          </p:cNvPr>
          <p:cNvSpPr>
            <a:spLocks noGrp="1"/>
          </p:cNvSpPr>
          <p:nvPr>
            <p:ph type="title"/>
          </p:nvPr>
        </p:nvSpPr>
        <p:spPr>
          <a:xfrm>
            <a:off x="8026203" y="1443390"/>
            <a:ext cx="3268216" cy="3405880"/>
          </a:xfrm>
        </p:spPr>
        <p:txBody>
          <a:bodyPr>
            <a:normAutofit/>
          </a:bodyPr>
          <a:lstStyle/>
          <a:p>
            <a:r>
              <a:rPr lang="en-US" sz="6000"/>
              <a:t>Code of Ethics</a:t>
            </a:r>
            <a:br>
              <a:rPr lang="en-US" sz="6000"/>
            </a:br>
            <a:endParaRPr lang="en-US" sz="6000"/>
          </a:p>
        </p:txBody>
      </p:sp>
      <p:sp>
        <p:nvSpPr>
          <p:cNvPr id="3" name="Content Placeholder 2">
            <a:extLst>
              <a:ext uri="{FF2B5EF4-FFF2-40B4-BE49-F238E27FC236}">
                <a16:creationId xmlns:a16="http://schemas.microsoft.com/office/drawing/2014/main" id="{4561FB60-752D-4DBC-9CB5-482603F8FF17}"/>
              </a:ext>
            </a:extLst>
          </p:cNvPr>
          <p:cNvSpPr>
            <a:spLocks noGrp="1"/>
          </p:cNvSpPr>
          <p:nvPr>
            <p:ph idx="1"/>
          </p:nvPr>
        </p:nvSpPr>
        <p:spPr>
          <a:xfrm>
            <a:off x="641773" y="744099"/>
            <a:ext cx="7132022" cy="5487057"/>
          </a:xfrm>
        </p:spPr>
        <p:txBody>
          <a:bodyPr anchor="ctr">
            <a:normAutofit fontScale="92500" lnSpcReduction="10000"/>
          </a:bodyPr>
          <a:lstStyle/>
          <a:p>
            <a:pPr marL="0" indent="0">
              <a:buNone/>
            </a:pPr>
            <a:r>
              <a:rPr lang="en-US" sz="2000" dirty="0">
                <a:latin typeface="Arial" panose="020B0604020202020204" pitchFamily="34" charset="0"/>
                <a:ea typeface="Times New Roman" panose="02020603050405020304" pitchFamily="18" charset="0"/>
              </a:rPr>
              <a:t>Adopted by the NMHSA/NMCAA Board of Directors on </a:t>
            </a:r>
            <a:br>
              <a:rPr lang="en-US" sz="2000" dirty="0">
                <a:latin typeface="Arial" panose="020B0604020202020204" pitchFamily="34" charset="0"/>
                <a:ea typeface="Times New Roman" panose="02020603050405020304" pitchFamily="18" charset="0"/>
              </a:rPr>
            </a:br>
            <a:r>
              <a:rPr lang="en-US" sz="2000" dirty="0">
                <a:latin typeface="Arial" panose="020B0604020202020204" pitchFamily="34" charset="0"/>
                <a:ea typeface="Times New Roman" panose="02020603050405020304" pitchFamily="18" charset="0"/>
              </a:rPr>
              <a:t>October 16, 2003</a:t>
            </a:r>
          </a:p>
          <a:p>
            <a:pPr marL="0" indent="0">
              <a:buNone/>
            </a:pPr>
            <a:r>
              <a:rPr lang="en-US" sz="2000" dirty="0">
                <a:latin typeface="Arial" panose="020B0604020202020204" pitchFamily="34" charset="0"/>
                <a:ea typeface="Times New Roman" panose="02020603050405020304" pitchFamily="18" charset="0"/>
              </a:rPr>
              <a:t>Mirrors Code of Ethics from National Community Action Partnership</a:t>
            </a:r>
          </a:p>
          <a:p>
            <a:pPr marL="0" indent="0">
              <a:buNone/>
            </a:pPr>
            <a:endParaRPr lang="en-US" sz="2000" dirty="0">
              <a:latin typeface="Arial" panose="020B0604020202020204" pitchFamily="34" charset="0"/>
              <a:ea typeface="Times New Roman" panose="02020603050405020304" pitchFamily="18" charset="0"/>
            </a:endParaRPr>
          </a:p>
          <a:p>
            <a:pPr marL="0" indent="0">
              <a:buNone/>
            </a:pPr>
            <a:r>
              <a:rPr lang="en-US" sz="2000" dirty="0">
                <a:latin typeface="Arial" panose="020B0604020202020204" pitchFamily="34" charset="0"/>
                <a:ea typeface="Times New Roman" panose="02020603050405020304" pitchFamily="18" charset="0"/>
              </a:rPr>
              <a:t>Themes:</a:t>
            </a:r>
          </a:p>
          <a:p>
            <a:r>
              <a:rPr lang="en-US" sz="2000" dirty="0">
                <a:latin typeface="Arial" panose="020B0604020202020204" pitchFamily="34" charset="0"/>
                <a:ea typeface="Times New Roman" panose="02020603050405020304" pitchFamily="18" charset="0"/>
              </a:rPr>
              <a:t>Act in best interests of those we serve</a:t>
            </a:r>
          </a:p>
          <a:p>
            <a:r>
              <a:rPr lang="en-US" sz="2000" dirty="0">
                <a:latin typeface="Arial" panose="020B0604020202020204" pitchFamily="34" charset="0"/>
                <a:ea typeface="Times New Roman" panose="02020603050405020304" pitchFamily="18" charset="0"/>
              </a:rPr>
              <a:t>Serve as a trustee of this organization</a:t>
            </a:r>
          </a:p>
          <a:p>
            <a:r>
              <a:rPr lang="en-US" sz="2000" dirty="0">
                <a:latin typeface="Arial" panose="020B0604020202020204" pitchFamily="34" charset="0"/>
                <a:ea typeface="Times New Roman" panose="02020603050405020304" pitchFamily="18" charset="0"/>
              </a:rPr>
              <a:t>Adhere to proper duties and functions</a:t>
            </a:r>
          </a:p>
          <a:p>
            <a:r>
              <a:rPr lang="en-US" sz="2000" dirty="0">
                <a:latin typeface="Arial" panose="020B0604020202020204" pitchFamily="34" charset="0"/>
                <a:ea typeface="Times New Roman" panose="02020603050405020304" pitchFamily="18" charset="0"/>
              </a:rPr>
              <a:t>Keep community informed</a:t>
            </a:r>
          </a:p>
          <a:p>
            <a:r>
              <a:rPr lang="en-US" sz="2000" dirty="0">
                <a:latin typeface="Arial" panose="020B0604020202020204" pitchFamily="34" charset="0"/>
                <a:ea typeface="Times New Roman" panose="02020603050405020304" pitchFamily="18" charset="0"/>
              </a:rPr>
              <a:t>Positive Leadership</a:t>
            </a:r>
          </a:p>
          <a:p>
            <a:r>
              <a:rPr lang="en-US" sz="2000" dirty="0">
                <a:latin typeface="Arial" panose="020B0604020202020204" pitchFamily="34" charset="0"/>
                <a:ea typeface="Times New Roman" panose="02020603050405020304" pitchFamily="18" charset="0"/>
              </a:rPr>
              <a:t>Service to the poor beyond service to oneself</a:t>
            </a:r>
          </a:p>
          <a:p>
            <a:r>
              <a:rPr lang="en-US" sz="2000" dirty="0">
                <a:latin typeface="Arial" panose="020B0604020202020204" pitchFamily="34" charset="0"/>
                <a:ea typeface="Times New Roman" panose="02020603050405020304" pitchFamily="18" charset="0"/>
              </a:rPr>
              <a:t>High standards</a:t>
            </a:r>
          </a:p>
          <a:p>
            <a:r>
              <a:rPr lang="en-US" sz="2000" dirty="0">
                <a:latin typeface="Arial" panose="020B0604020202020204" pitchFamily="34" charset="0"/>
                <a:ea typeface="Times New Roman" panose="02020603050405020304" pitchFamily="18" charset="0"/>
              </a:rPr>
              <a:t>Avoid conflicts of interest</a:t>
            </a:r>
          </a:p>
          <a:p>
            <a:r>
              <a:rPr lang="en-US" sz="2000" dirty="0">
                <a:latin typeface="Arial" panose="020B0604020202020204" pitchFamily="34" charset="0"/>
                <a:ea typeface="Times New Roman" panose="02020603050405020304" pitchFamily="18" charset="0"/>
              </a:rPr>
              <a:t>Respect privileged information</a:t>
            </a:r>
            <a:endParaRPr lang="en-US" sz="2000" dirty="0">
              <a:latin typeface="Times New Roman" panose="02020603050405020304" pitchFamily="18" charset="0"/>
              <a:ea typeface="Times New Roman" panose="02020603050405020304" pitchFamily="18" charset="0"/>
            </a:endParaRPr>
          </a:p>
          <a:p>
            <a:pPr marL="0" indent="0">
              <a:buNone/>
            </a:pPr>
            <a:endParaRPr lang="en-US" sz="1100" dirty="0"/>
          </a:p>
        </p:txBody>
      </p:sp>
    </p:spTree>
    <p:extLst>
      <p:ext uri="{BB962C8B-B14F-4D97-AF65-F5344CB8AC3E}">
        <p14:creationId xmlns:p14="http://schemas.microsoft.com/office/powerpoint/2010/main" val="504752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8" name="Rectangle 4"/>
          <p:cNvSpPr>
            <a:spLocks noGrp="1" noChangeArrowheads="1"/>
          </p:cNvSpPr>
          <p:nvPr>
            <p:ph type="title"/>
          </p:nvPr>
        </p:nvSpPr>
        <p:spPr>
          <a:xfrm>
            <a:off x="1075767" y="1188637"/>
            <a:ext cx="2988234" cy="4480726"/>
          </a:xfrm>
        </p:spPr>
        <p:txBody>
          <a:bodyPr>
            <a:normAutofit/>
          </a:bodyPr>
          <a:lstStyle/>
          <a:p>
            <a:pPr algn="r" eaLnBrk="1" hangingPunct="1">
              <a:defRPr/>
            </a:pPr>
            <a:r>
              <a:rPr lang="en-US" sz="5100">
                <a:latin typeface="Century Gothic" panose="020B0502020202020204" pitchFamily="34" charset="0"/>
              </a:rPr>
              <a:t>Agenda</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149" name="Rectangle 5"/>
          <p:cNvSpPr>
            <a:spLocks noGrp="1" noChangeArrowheads="1"/>
          </p:cNvSpPr>
          <p:nvPr>
            <p:ph idx="1"/>
          </p:nvPr>
        </p:nvSpPr>
        <p:spPr>
          <a:xfrm>
            <a:off x="5255260" y="1648870"/>
            <a:ext cx="4702848" cy="3560260"/>
          </a:xfrm>
        </p:spPr>
        <p:txBody>
          <a:bodyPr anchor="ctr">
            <a:normAutofit/>
          </a:bodyPr>
          <a:lstStyle/>
          <a:p>
            <a:pPr marL="0" indent="0">
              <a:buNone/>
              <a:defRPr/>
            </a:pPr>
            <a:r>
              <a:rPr lang="en-US" sz="1900"/>
              <a:t>I.   </a:t>
            </a:r>
            <a:r>
              <a:rPr lang="en-US" sz="1900">
                <a:latin typeface="Century Gothic" panose="020B0502020202020204" pitchFamily="34" charset="0"/>
              </a:rPr>
              <a:t>BRIEF HISTORY</a:t>
            </a:r>
          </a:p>
          <a:p>
            <a:pPr marL="0" indent="0">
              <a:buNone/>
              <a:defRPr/>
            </a:pPr>
            <a:endParaRPr lang="en-US" sz="1900">
              <a:latin typeface="Century Gothic" panose="020B0502020202020204" pitchFamily="34" charset="0"/>
            </a:endParaRPr>
          </a:p>
          <a:p>
            <a:pPr marL="0" indent="0">
              <a:buNone/>
              <a:defRPr/>
            </a:pPr>
            <a:r>
              <a:rPr lang="en-US" sz="1900">
                <a:latin typeface="Century Gothic" panose="020B0502020202020204" pitchFamily="34" charset="0"/>
              </a:rPr>
              <a:t>II. NMCAA BOARD OF DIRECTORS</a:t>
            </a:r>
          </a:p>
          <a:p>
            <a:pPr eaLnBrk="1" hangingPunct="1">
              <a:buFont typeface="Wingdings" pitchFamily="2" charset="2"/>
              <a:buNone/>
              <a:defRPr/>
            </a:pPr>
            <a:endParaRPr lang="en-US" sz="1900">
              <a:latin typeface="Century Gothic" panose="020B0502020202020204" pitchFamily="34" charset="0"/>
            </a:endParaRPr>
          </a:p>
          <a:p>
            <a:pPr eaLnBrk="1" hangingPunct="1">
              <a:buFont typeface="Wingdings" pitchFamily="2" charset="2"/>
              <a:buNone/>
              <a:defRPr/>
            </a:pPr>
            <a:r>
              <a:rPr lang="en-US" sz="1900">
                <a:latin typeface="Century Gothic" panose="020B0502020202020204" pitchFamily="34" charset="0"/>
              </a:rPr>
              <a:t>III. NMCAA OVERVIEW</a:t>
            </a:r>
            <a:br>
              <a:rPr lang="en-US" sz="1900">
                <a:latin typeface="Century Gothic" panose="020B0502020202020204" pitchFamily="34" charset="0"/>
              </a:rPr>
            </a:br>
            <a:endParaRPr lang="en-US" sz="1900">
              <a:latin typeface="Century Gothic" panose="020B0502020202020204" pitchFamily="34" charset="0"/>
            </a:endParaRPr>
          </a:p>
          <a:p>
            <a:pPr eaLnBrk="1" hangingPunct="1">
              <a:buFont typeface="Wingdings" pitchFamily="2" charset="2"/>
              <a:buNone/>
              <a:defRPr/>
            </a:pPr>
            <a:r>
              <a:rPr lang="en-US" sz="1900">
                <a:latin typeface="Century Gothic" panose="020B0502020202020204" pitchFamily="34" charset="0"/>
              </a:rPr>
              <a:t>IV. NMCAA OPERATIONS PLANS/ROMA</a:t>
            </a:r>
            <a:br>
              <a:rPr lang="en-US" sz="1900">
                <a:latin typeface="Century Gothic" panose="020B0502020202020204" pitchFamily="34" charset="0"/>
              </a:rPr>
            </a:br>
            <a:endParaRPr lang="en-US" sz="1900">
              <a:latin typeface="Century Gothic" panose="020B0502020202020204" pitchFamily="34" charset="0"/>
            </a:endParaRPr>
          </a:p>
          <a:p>
            <a:pPr marL="0" indent="0">
              <a:buNone/>
              <a:defRPr/>
            </a:pPr>
            <a:r>
              <a:rPr lang="en-US" sz="1900">
                <a:latin typeface="Century Gothic" panose="020B0502020202020204" pitchFamily="34" charset="0"/>
              </a:rPr>
              <a:t> V. THE PRESENT AND THE FUTURE…</a:t>
            </a:r>
          </a:p>
          <a:p>
            <a:pPr eaLnBrk="1" hangingPunct="1">
              <a:defRPr/>
            </a:pPr>
            <a:endParaRPr lang="en-US" sz="1900"/>
          </a:p>
        </p:txBody>
      </p:sp>
    </p:spTree>
  </p:cSld>
  <p:clrMapOvr>
    <a:masterClrMapping/>
  </p:clrMapOvr>
  <p:transition>
    <p:checke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noChangeArrowheads="1"/>
          </p:cNvSpPr>
          <p:nvPr>
            <p:ph type="title"/>
          </p:nvPr>
        </p:nvSpPr>
        <p:spPr>
          <a:xfrm>
            <a:off x="1075767" y="1188637"/>
            <a:ext cx="2988234" cy="4480726"/>
          </a:xfrm>
        </p:spPr>
        <p:txBody>
          <a:bodyPr>
            <a:normAutofit/>
          </a:bodyPr>
          <a:lstStyle/>
          <a:p>
            <a:pPr algn="r" eaLnBrk="1" hangingPunct="1">
              <a:defRPr/>
            </a:pPr>
            <a:r>
              <a:rPr lang="en-US" sz="4100"/>
              <a:t>Board Relationships</a:t>
            </a:r>
          </a:p>
        </p:txBody>
      </p:sp>
      <p:cxnSp>
        <p:nvCxnSpPr>
          <p:cNvPr id="79" name="Straight Connector 7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699" name="Rectangle 3"/>
          <p:cNvSpPr>
            <a:spLocks noGrp="1" noChangeArrowheads="1"/>
          </p:cNvSpPr>
          <p:nvPr>
            <p:ph idx="1"/>
          </p:nvPr>
        </p:nvSpPr>
        <p:spPr>
          <a:xfrm>
            <a:off x="4742782" y="1044861"/>
            <a:ext cx="6221629" cy="4911970"/>
          </a:xfrm>
        </p:spPr>
        <p:txBody>
          <a:bodyPr anchor="ctr">
            <a:normAutofit/>
          </a:bodyPr>
          <a:lstStyle/>
          <a:p>
            <a:pPr eaLnBrk="1" hangingPunct="1">
              <a:defRPr/>
            </a:pPr>
            <a:r>
              <a:rPr lang="en-US" sz="2000" dirty="0">
                <a:latin typeface="Calibri" panose="020F0502020204030204" pitchFamily="34" charset="0"/>
                <a:cs typeface="Calibri" panose="020F0502020204030204" pitchFamily="34" charset="0"/>
              </a:rPr>
              <a:t>Executive Director is the employee of the Board of Directors</a:t>
            </a:r>
          </a:p>
          <a:p>
            <a:pPr eaLnBrk="1" hangingPunct="1">
              <a:defRPr/>
            </a:pPr>
            <a:r>
              <a:rPr lang="en-US" sz="2000" dirty="0">
                <a:latin typeface="Calibri" panose="020F0502020204030204" pitchFamily="34" charset="0"/>
                <a:cs typeface="Calibri" panose="020F0502020204030204" pitchFamily="34" charset="0"/>
              </a:rPr>
              <a:t>Share commitment to mission with staff, but play different roles</a:t>
            </a:r>
          </a:p>
          <a:p>
            <a:pPr eaLnBrk="1" hangingPunct="1">
              <a:buFont typeface="Wingdings" pitchFamily="2" charset="2"/>
              <a:buNone/>
              <a:defRPr/>
            </a:pPr>
            <a:r>
              <a:rPr lang="en-US" sz="2000" dirty="0">
                <a:latin typeface="Calibri" panose="020F0502020204030204" pitchFamily="34" charset="0"/>
                <a:cs typeface="Calibri" panose="020F0502020204030204" pitchFamily="34" charset="0"/>
              </a:rPr>
              <a:t>	Appropriate communication encouraged, “back door” communication should be avoided</a:t>
            </a:r>
          </a:p>
          <a:p>
            <a:pPr eaLnBrk="1" hangingPunct="1">
              <a:defRPr/>
            </a:pPr>
            <a:r>
              <a:rPr lang="en-US" sz="2000" dirty="0">
                <a:latin typeface="Calibri" panose="020F0502020204030204" pitchFamily="34" charset="0"/>
                <a:cs typeface="Calibri" panose="020F0502020204030204" pitchFamily="34" charset="0"/>
              </a:rPr>
              <a:t>Further the NMCAA mission &amp; goals through personal involvement / connections: Community, Boards, Legislative, etc.</a:t>
            </a:r>
          </a:p>
          <a:p>
            <a:pPr eaLnBrk="1" hangingPunct="1">
              <a:buFont typeface="Wingdings" pitchFamily="2" charset="2"/>
              <a:buNone/>
              <a:defRPr/>
            </a:pPr>
            <a:endParaRPr lang="en-US" sz="2000" dirty="0"/>
          </a:p>
        </p:txBody>
      </p:sp>
      <p:sp>
        <p:nvSpPr>
          <p:cNvPr id="13318" name="Rectangle 4"/>
          <p:cNvSpPr>
            <a:spLocks noChangeArrowheads="1"/>
          </p:cNvSpPr>
          <p:nvPr/>
        </p:nvSpPr>
        <p:spPr bwMode="auto">
          <a:xfrm flipH="1" flipV="1">
            <a:off x="4648201" y="6278564"/>
            <a:ext cx="212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endParaRPr lang="en-US" sz="3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098628" y="301542"/>
            <a:ext cx="9231410" cy="354204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kern="1200" dirty="0">
                <a:solidFill>
                  <a:schemeClr val="tx1"/>
                </a:solidFill>
                <a:latin typeface="+mj-lt"/>
                <a:ea typeface="+mj-ea"/>
                <a:cs typeface="+mj-cs"/>
              </a:rPr>
              <a:t>III. NMCAA OVERVIEW</a:t>
            </a:r>
          </a:p>
        </p:txBody>
      </p:sp>
    </p:spTree>
    <p:extLst>
      <p:ext uri="{BB962C8B-B14F-4D97-AF65-F5344CB8AC3E}">
        <p14:creationId xmlns:p14="http://schemas.microsoft.com/office/powerpoint/2010/main" val="155023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Grp="1" noChangeArrowheads="1"/>
          </p:cNvSpPr>
          <p:nvPr>
            <p:ph type="title"/>
          </p:nvPr>
        </p:nvSpPr>
        <p:spPr>
          <a:xfrm>
            <a:off x="1285240" y="1050595"/>
            <a:ext cx="8074815" cy="1618489"/>
          </a:xfrm>
        </p:spPr>
        <p:txBody>
          <a:bodyPr anchor="ctr">
            <a:normAutofit/>
          </a:bodyPr>
          <a:lstStyle/>
          <a:p>
            <a:pPr eaLnBrk="1" hangingPunct="1">
              <a:defRPr/>
            </a:pPr>
            <a:r>
              <a:rPr lang="en-US" sz="6700"/>
              <a:t>Current Configuration </a:t>
            </a:r>
          </a:p>
        </p:txBody>
      </p:sp>
      <p:sp>
        <p:nvSpPr>
          <p:cNvPr id="23555" name="Rectangle 3"/>
          <p:cNvSpPr>
            <a:spLocks noGrp="1" noChangeArrowheads="1"/>
          </p:cNvSpPr>
          <p:nvPr>
            <p:ph idx="1"/>
          </p:nvPr>
        </p:nvSpPr>
        <p:spPr>
          <a:xfrm>
            <a:off x="1285240" y="2969469"/>
            <a:ext cx="8074815" cy="2800395"/>
          </a:xfrm>
        </p:spPr>
        <p:txBody>
          <a:bodyPr anchor="t">
            <a:normAutofit/>
          </a:bodyPr>
          <a:lstStyle/>
          <a:p>
            <a:pPr eaLnBrk="1" hangingPunct="1">
              <a:defRPr/>
            </a:pPr>
            <a:r>
              <a:rPr lang="en-US" sz="2400"/>
              <a:t>Early Childhood Programs</a:t>
            </a:r>
          </a:p>
          <a:p>
            <a:pPr eaLnBrk="1" hangingPunct="1">
              <a:defRPr/>
            </a:pPr>
            <a:r>
              <a:rPr lang="en-US" sz="2400"/>
              <a:t>Community Services</a:t>
            </a:r>
          </a:p>
          <a:p>
            <a:pPr eaLnBrk="1" hangingPunct="1">
              <a:defRPr/>
            </a:pPr>
            <a:r>
              <a:rPr lang="en-US" sz="2400"/>
              <a:t>Food/Nutrition &amp; Operations (IT, Support, Facilities)</a:t>
            </a:r>
          </a:p>
          <a:p>
            <a:pPr eaLnBrk="1" hangingPunct="1">
              <a:defRPr/>
            </a:pPr>
            <a:r>
              <a:rPr lang="en-US" sz="2400"/>
              <a:t>Administration (E.D., Business Office, HR)</a:t>
            </a:r>
          </a:p>
          <a:p>
            <a:pPr eaLnBrk="1" hangingPunct="1">
              <a:defRPr/>
            </a:pPr>
            <a:endParaRPr 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7FE4497-566E-4508-97E6-BBF47F8D19E9}"/>
              </a:ext>
            </a:extLst>
          </p:cNvPr>
          <p:cNvPicPr>
            <a:picLocks noChangeAspect="1"/>
          </p:cNvPicPr>
          <p:nvPr/>
        </p:nvPicPr>
        <p:blipFill rotWithShape="1">
          <a:blip r:embed="rId3"/>
          <a:srcRect l="24999" t="11482" r="19168" b="20371"/>
          <a:stretch/>
        </p:blipFill>
        <p:spPr>
          <a:xfrm>
            <a:off x="854660" y="692339"/>
            <a:ext cx="8335993" cy="5723158"/>
          </a:xfrm>
          <a:prstGeom prst="rect">
            <a:avLst/>
          </a:prstGeom>
        </p:spPr>
      </p:pic>
      <p:sp>
        <p:nvSpPr>
          <p:cNvPr id="6" name="TextBox 5">
            <a:extLst>
              <a:ext uri="{FF2B5EF4-FFF2-40B4-BE49-F238E27FC236}">
                <a16:creationId xmlns:a16="http://schemas.microsoft.com/office/drawing/2014/main" id="{838F4BBC-1E61-41CF-931A-B6032A3E6778}"/>
              </a:ext>
            </a:extLst>
          </p:cNvPr>
          <p:cNvSpPr txBox="1"/>
          <p:nvPr/>
        </p:nvSpPr>
        <p:spPr>
          <a:xfrm>
            <a:off x="1325461" y="5254690"/>
            <a:ext cx="1389048" cy="282044"/>
          </a:xfrm>
          <a:prstGeom prst="rect">
            <a:avLst/>
          </a:prstGeom>
          <a:solidFill>
            <a:srgbClr val="FFC000"/>
          </a:solidFill>
        </p:spPr>
        <p:txBody>
          <a:bodyPr wrap="square" rtlCol="0">
            <a:spAutoFit/>
          </a:bodyPr>
          <a:lstStyle/>
          <a:p>
            <a:endParaRPr lang="en-US" dirty="0"/>
          </a:p>
        </p:txBody>
      </p:sp>
    </p:spTree>
    <p:extLst>
      <p:ext uri="{BB962C8B-B14F-4D97-AF65-F5344CB8AC3E}">
        <p14:creationId xmlns:p14="http://schemas.microsoft.com/office/powerpoint/2010/main" val="351028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8530FC2-EAC9-4808-B6B0-A51540A210CC}"/>
              </a:ext>
            </a:extLst>
          </p:cNvPr>
          <p:cNvSpPr txBox="1"/>
          <p:nvPr/>
        </p:nvSpPr>
        <p:spPr>
          <a:xfrm>
            <a:off x="856033" y="820570"/>
            <a:ext cx="11096481" cy="5213292"/>
          </a:xfrm>
          <a:prstGeom prst="rect">
            <a:avLst/>
          </a:prstGeom>
        </p:spPr>
        <p:txBody>
          <a:bodyPr vert="horz" lIns="91440" tIns="45720" rIns="91440" bIns="45720" rtlCol="0" anchor="ctr">
            <a:noAutofit/>
          </a:bodyPr>
          <a:lstStyle/>
          <a:p>
            <a:pPr>
              <a:lnSpc>
                <a:spcPct val="90000"/>
              </a:lnSpc>
              <a:spcAft>
                <a:spcPts val="600"/>
              </a:spcAft>
            </a:pPr>
            <a:r>
              <a:rPr lang="en-US" sz="1400" b="1" dirty="0"/>
              <a:t>NMCAA Early Childhood Programs </a:t>
            </a:r>
            <a:endParaRPr lang="en-US" sz="1400" dirty="0"/>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b="1" dirty="0"/>
              <a:t>Early Head Start (EHS)* 337</a:t>
            </a:r>
          </a:p>
          <a:p>
            <a:pPr marL="342900" indent="-228600">
              <a:lnSpc>
                <a:spcPct val="90000"/>
              </a:lnSpc>
              <a:spcAft>
                <a:spcPts val="600"/>
              </a:spcAft>
              <a:buFont typeface="Arial" panose="020B0604020202020204" pitchFamily="34" charset="0"/>
              <a:buChar char="•"/>
            </a:pPr>
            <a:r>
              <a:rPr lang="en-US" sz="1400" dirty="0"/>
              <a:t>Serving expectant families and children to age three.</a:t>
            </a:r>
            <a:br>
              <a:rPr lang="en-US" sz="1400" dirty="0"/>
            </a:br>
            <a:r>
              <a:rPr lang="en-US" sz="1400" dirty="0"/>
              <a:t>Home-based and childcare options</a:t>
            </a:r>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b="1" dirty="0"/>
              <a:t>Head Start (HS)* 654</a:t>
            </a:r>
          </a:p>
          <a:p>
            <a:pPr marL="342900" indent="-228600">
              <a:lnSpc>
                <a:spcPct val="90000"/>
              </a:lnSpc>
              <a:spcAft>
                <a:spcPts val="600"/>
              </a:spcAft>
              <a:buFont typeface="Arial" panose="020B0604020202020204" pitchFamily="34" charset="0"/>
              <a:buChar char="•"/>
            </a:pPr>
            <a:r>
              <a:rPr lang="en-US" sz="1400" dirty="0"/>
              <a:t>Serving preschool children three to five years in a classroom setting.</a:t>
            </a:r>
            <a:br>
              <a:rPr lang="en-US" sz="1400" dirty="0"/>
            </a:br>
            <a:endParaRPr lang="en-US" sz="1400" dirty="0"/>
          </a:p>
          <a:p>
            <a:pPr marL="114300">
              <a:lnSpc>
                <a:spcPct val="90000"/>
              </a:lnSpc>
              <a:spcAft>
                <a:spcPts val="600"/>
              </a:spcAft>
            </a:pPr>
            <a:r>
              <a:rPr lang="en-US" sz="1400" dirty="0"/>
              <a:t>*Federally funding through the Office of Head Start within the Administration for Children &amp; Families.  </a:t>
            </a:r>
            <a:br>
              <a:rPr lang="en-US" sz="1400" dirty="0"/>
            </a:br>
            <a:r>
              <a:rPr lang="en-US" sz="1400" dirty="0"/>
              <a:t>  Eligibility is 100% for the Federal Poverty Level.</a:t>
            </a:r>
            <a:br>
              <a:rPr lang="en-US" sz="1400" dirty="0"/>
            </a:br>
            <a:endParaRPr lang="en-US" sz="1400" b="1" dirty="0"/>
          </a:p>
          <a:p>
            <a:pPr>
              <a:lnSpc>
                <a:spcPct val="90000"/>
              </a:lnSpc>
              <a:spcAft>
                <a:spcPts val="600"/>
              </a:spcAft>
            </a:pPr>
            <a:r>
              <a:rPr lang="en-US" sz="1400" b="1" dirty="0"/>
              <a:t>Great Start School Readiness Program (GSRP)** 120</a:t>
            </a:r>
          </a:p>
          <a:p>
            <a:pPr marL="342900" indent="-228600">
              <a:lnSpc>
                <a:spcPct val="90000"/>
              </a:lnSpc>
              <a:spcAft>
                <a:spcPts val="600"/>
              </a:spcAft>
              <a:buFont typeface="Arial" panose="020B0604020202020204" pitchFamily="34" charset="0"/>
              <a:buChar char="•"/>
            </a:pPr>
            <a:r>
              <a:rPr lang="en-US" sz="1400" dirty="0"/>
              <a:t>Serving children four to five year in a classroom setting.</a:t>
            </a:r>
            <a:br>
              <a:rPr lang="en-US" sz="1400" dirty="0"/>
            </a:br>
            <a:endParaRPr lang="en-US" sz="1400" dirty="0"/>
          </a:p>
          <a:p>
            <a:pPr>
              <a:lnSpc>
                <a:spcPct val="90000"/>
              </a:lnSpc>
              <a:spcAft>
                <a:spcPts val="600"/>
              </a:spcAft>
            </a:pPr>
            <a:r>
              <a:rPr lang="en-US" sz="1400" dirty="0"/>
              <a:t>** State funded through the Michigan Department of Education.  Eligibility is </a:t>
            </a:r>
            <a:br>
              <a:rPr lang="en-US" sz="1400" dirty="0"/>
            </a:br>
            <a:endParaRPr lang="en-US" sz="1400" b="1" i="1" dirty="0"/>
          </a:p>
          <a:p>
            <a:pPr>
              <a:lnSpc>
                <a:spcPct val="90000"/>
              </a:lnSpc>
              <a:spcAft>
                <a:spcPts val="600"/>
              </a:spcAft>
            </a:pPr>
            <a:r>
              <a:rPr lang="en-US" sz="1400" b="1" i="1" dirty="0"/>
              <a:t>Funded Enrollment Program Year 21-22    1,111 children and families served</a:t>
            </a:r>
          </a:p>
          <a:p>
            <a:pPr algn="ctr">
              <a:lnSpc>
                <a:spcPct val="90000"/>
              </a:lnSpc>
              <a:spcAft>
                <a:spcPts val="600"/>
              </a:spcAft>
            </a:pPr>
            <a:endParaRPr lang="en-US" sz="1400" dirty="0"/>
          </a:p>
          <a:p>
            <a:pPr algn="ctr">
              <a:lnSpc>
                <a:spcPct val="90000"/>
              </a:lnSpc>
              <a:spcAft>
                <a:spcPts val="600"/>
              </a:spcAft>
            </a:pPr>
            <a:r>
              <a:rPr lang="en-US" sz="1400" b="1" dirty="0"/>
              <a:t>Early Learning and Development                                 Health                                               Family Engagement</a:t>
            </a:r>
          </a:p>
        </p:txBody>
      </p:sp>
    </p:spTree>
    <p:extLst>
      <p:ext uri="{BB962C8B-B14F-4D97-AF65-F5344CB8AC3E}">
        <p14:creationId xmlns:p14="http://schemas.microsoft.com/office/powerpoint/2010/main" val="1944831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3D4ABF-7435-4FFC-8834-F39501D8796F}"/>
              </a:ext>
            </a:extLst>
          </p:cNvPr>
          <p:cNvSpPr txBox="1"/>
          <p:nvPr/>
        </p:nvSpPr>
        <p:spPr>
          <a:xfrm>
            <a:off x="4654296" y="889233"/>
            <a:ext cx="6779893" cy="4894632"/>
          </a:xfrm>
          <a:prstGeom prst="rect">
            <a:avLst/>
          </a:prstGeom>
        </p:spPr>
        <p:txBody>
          <a:bodyPr vert="horz" lIns="91440" tIns="45720" rIns="91440" bIns="45720" rtlCol="0" anchor="ctr">
            <a:normAutofit/>
          </a:bodyPr>
          <a:lstStyle/>
          <a:p>
            <a:pPr>
              <a:lnSpc>
                <a:spcPct val="90000"/>
              </a:lnSpc>
              <a:spcAft>
                <a:spcPts val="600"/>
              </a:spcAft>
            </a:pPr>
            <a:r>
              <a:rPr lang="en-US" sz="2000" b="1" dirty="0">
                <a:solidFill>
                  <a:schemeClr val="tx1">
                    <a:lumMod val="75000"/>
                    <a:lumOff val="25000"/>
                  </a:schemeClr>
                </a:solidFill>
              </a:rPr>
              <a:t>Head Start Requirements per the </a:t>
            </a:r>
            <a:br>
              <a:rPr lang="en-US" sz="2000" b="1" dirty="0">
                <a:solidFill>
                  <a:schemeClr val="tx1">
                    <a:lumMod val="75000"/>
                    <a:lumOff val="25000"/>
                  </a:schemeClr>
                </a:solidFill>
              </a:rPr>
            </a:br>
            <a:r>
              <a:rPr lang="en-US" sz="2000" b="1" u="sng" dirty="0">
                <a:solidFill>
                  <a:schemeClr val="tx1">
                    <a:lumMod val="75000"/>
                    <a:lumOff val="25000"/>
                  </a:schemeClr>
                </a:solidFill>
              </a:rPr>
              <a:t>Improving School Readiness for Head Start Act of 2007</a:t>
            </a:r>
          </a:p>
          <a:p>
            <a:pPr>
              <a:lnSpc>
                <a:spcPct val="90000"/>
              </a:lnSpc>
              <a:spcAft>
                <a:spcPts val="600"/>
              </a:spcAft>
            </a:pPr>
            <a:br>
              <a:rPr lang="en-US" dirty="0"/>
            </a:br>
            <a:r>
              <a:rPr lang="en-US" dirty="0"/>
              <a:t>Sharing of accurate and regular information with the Governing Board and the Head Start Policy Council</a:t>
            </a:r>
          </a:p>
          <a:p>
            <a:pPr indent="-228600">
              <a:lnSpc>
                <a:spcPct val="90000"/>
              </a:lnSpc>
              <a:spcAft>
                <a:spcPts val="600"/>
              </a:spcAft>
              <a:buFont typeface="Arial" panose="020B0604020202020204" pitchFamily="34" charset="0"/>
              <a:buChar char="•"/>
            </a:pPr>
            <a:endParaRPr lang="en-US" dirty="0"/>
          </a:p>
          <a:p>
            <a:pPr marL="342900" indent="-228600">
              <a:lnSpc>
                <a:spcPct val="90000"/>
              </a:lnSpc>
              <a:spcAft>
                <a:spcPts val="600"/>
              </a:spcAft>
              <a:buFont typeface="Arial" panose="020B0604020202020204" pitchFamily="34" charset="0"/>
              <a:buChar char="•"/>
            </a:pPr>
            <a:r>
              <a:rPr lang="en-US" dirty="0"/>
              <a:t>Monthly financial statements</a:t>
            </a:r>
          </a:p>
          <a:p>
            <a:pPr marL="342900" indent="-228600">
              <a:lnSpc>
                <a:spcPct val="90000"/>
              </a:lnSpc>
              <a:spcAft>
                <a:spcPts val="600"/>
              </a:spcAft>
              <a:buFont typeface="Arial" panose="020B0604020202020204" pitchFamily="34" charset="0"/>
              <a:buChar char="•"/>
            </a:pPr>
            <a:r>
              <a:rPr lang="en-US" dirty="0"/>
              <a:t>Monthly program enrollment reports, including attendance</a:t>
            </a:r>
          </a:p>
          <a:p>
            <a:pPr marL="342900" indent="-228600">
              <a:lnSpc>
                <a:spcPct val="90000"/>
              </a:lnSpc>
              <a:spcAft>
                <a:spcPts val="600"/>
              </a:spcAft>
              <a:buFont typeface="Arial" panose="020B0604020202020204" pitchFamily="34" charset="0"/>
              <a:buChar char="•"/>
            </a:pPr>
            <a:r>
              <a:rPr lang="en-US" dirty="0"/>
              <a:t>Monthly reports of meals and snacks provided by USDA</a:t>
            </a:r>
          </a:p>
          <a:p>
            <a:pPr marL="342900" indent="-228600">
              <a:lnSpc>
                <a:spcPct val="90000"/>
              </a:lnSpc>
              <a:spcAft>
                <a:spcPts val="600"/>
              </a:spcAft>
              <a:buFont typeface="Arial" panose="020B0604020202020204" pitchFamily="34" charset="0"/>
              <a:buChar char="•"/>
            </a:pPr>
            <a:r>
              <a:rPr lang="en-US" dirty="0"/>
              <a:t>Financial audit</a:t>
            </a:r>
          </a:p>
          <a:p>
            <a:pPr marL="342900" indent="-228600">
              <a:lnSpc>
                <a:spcPct val="90000"/>
              </a:lnSpc>
              <a:spcAft>
                <a:spcPts val="600"/>
              </a:spcAft>
              <a:buFont typeface="Arial" panose="020B0604020202020204" pitchFamily="34" charset="0"/>
              <a:buChar char="•"/>
            </a:pPr>
            <a:r>
              <a:rPr lang="en-US" dirty="0"/>
              <a:t>Annual self-assessment results</a:t>
            </a:r>
          </a:p>
          <a:p>
            <a:pPr marL="342900" indent="-228600">
              <a:lnSpc>
                <a:spcPct val="90000"/>
              </a:lnSpc>
              <a:spcAft>
                <a:spcPts val="600"/>
              </a:spcAft>
              <a:buFont typeface="Arial" panose="020B0604020202020204" pitchFamily="34" charset="0"/>
              <a:buChar char="•"/>
            </a:pPr>
            <a:r>
              <a:rPr lang="en-US" dirty="0"/>
              <a:t>Community-wide strategic planning and needs assessment </a:t>
            </a:r>
            <a:br>
              <a:rPr lang="en-US" dirty="0"/>
            </a:br>
            <a:r>
              <a:rPr lang="en-US" dirty="0"/>
              <a:t>of Head Start Agency</a:t>
            </a:r>
          </a:p>
          <a:p>
            <a:pPr marL="342900" indent="-228600">
              <a:lnSpc>
                <a:spcPct val="90000"/>
              </a:lnSpc>
              <a:spcAft>
                <a:spcPts val="600"/>
              </a:spcAft>
              <a:buFont typeface="Arial" panose="020B0604020202020204" pitchFamily="34" charset="0"/>
              <a:buChar char="•"/>
            </a:pPr>
            <a:r>
              <a:rPr lang="en-US" dirty="0"/>
              <a:t>Communication and guidance from the Secretary</a:t>
            </a:r>
          </a:p>
          <a:p>
            <a:pPr marL="342900" indent="-228600">
              <a:lnSpc>
                <a:spcPct val="90000"/>
              </a:lnSpc>
              <a:spcAft>
                <a:spcPts val="600"/>
              </a:spcAft>
              <a:buFont typeface="Arial" panose="020B0604020202020204" pitchFamily="34" charset="0"/>
              <a:buChar char="•"/>
            </a:pPr>
            <a:endParaRPr lang="en-US" sz="1500" dirty="0"/>
          </a:p>
        </p:txBody>
      </p:sp>
    </p:spTree>
    <p:extLst>
      <p:ext uri="{BB962C8B-B14F-4D97-AF65-F5344CB8AC3E}">
        <p14:creationId xmlns:p14="http://schemas.microsoft.com/office/powerpoint/2010/main" val="1232496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7FE4497-566E-4508-97E6-BBF47F8D19E9}"/>
              </a:ext>
            </a:extLst>
          </p:cNvPr>
          <p:cNvPicPr>
            <a:picLocks noChangeAspect="1"/>
          </p:cNvPicPr>
          <p:nvPr/>
        </p:nvPicPr>
        <p:blipFill rotWithShape="1">
          <a:blip r:embed="rId3"/>
          <a:srcRect l="24999" t="11482" r="19168" b="20371"/>
          <a:stretch/>
        </p:blipFill>
        <p:spPr>
          <a:xfrm>
            <a:off x="882652" y="605788"/>
            <a:ext cx="8317331" cy="5710345"/>
          </a:xfrm>
          <a:prstGeom prst="rect">
            <a:avLst/>
          </a:prstGeom>
        </p:spPr>
      </p:pic>
      <p:sp>
        <p:nvSpPr>
          <p:cNvPr id="6" name="TextBox 5">
            <a:extLst>
              <a:ext uri="{FF2B5EF4-FFF2-40B4-BE49-F238E27FC236}">
                <a16:creationId xmlns:a16="http://schemas.microsoft.com/office/drawing/2014/main" id="{838F4BBC-1E61-41CF-931A-B6032A3E6778}"/>
              </a:ext>
            </a:extLst>
          </p:cNvPr>
          <p:cNvSpPr txBox="1"/>
          <p:nvPr/>
        </p:nvSpPr>
        <p:spPr>
          <a:xfrm>
            <a:off x="2843868" y="6166935"/>
            <a:ext cx="1411014" cy="233865"/>
          </a:xfrm>
          <a:prstGeom prst="rect">
            <a:avLst/>
          </a:prstGeom>
          <a:solidFill>
            <a:srgbClr val="FFC000"/>
          </a:solidFill>
        </p:spPr>
        <p:txBody>
          <a:bodyPr wrap="square" rtlCol="0">
            <a:spAutoFit/>
          </a:bodyPr>
          <a:lstStyle/>
          <a:p>
            <a:endParaRPr lang="en-US" dirty="0"/>
          </a:p>
        </p:txBody>
      </p:sp>
    </p:spTree>
    <p:extLst>
      <p:ext uri="{BB962C8B-B14F-4D97-AF65-F5344CB8AC3E}">
        <p14:creationId xmlns:p14="http://schemas.microsoft.com/office/powerpoint/2010/main" val="21465033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ight Triangle 2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C4989E-EB1F-423B-BD2C-8FD14FEC1F90}"/>
              </a:ext>
            </a:extLst>
          </p:cNvPr>
          <p:cNvSpPr>
            <a:spLocks noGrp="1"/>
          </p:cNvSpPr>
          <p:nvPr>
            <p:ph type="title"/>
          </p:nvPr>
        </p:nvSpPr>
        <p:spPr>
          <a:xfrm>
            <a:off x="1006900" y="1188637"/>
            <a:ext cx="3141430" cy="4480726"/>
          </a:xfrm>
        </p:spPr>
        <p:txBody>
          <a:bodyPr>
            <a:normAutofit/>
          </a:bodyPr>
          <a:lstStyle/>
          <a:p>
            <a:pPr algn="r"/>
            <a:r>
              <a:rPr lang="en-US" sz="6100" b="1"/>
              <a:t>NMCAA Food Programs</a:t>
            </a:r>
          </a:p>
        </p:txBody>
      </p:sp>
      <p:cxnSp>
        <p:nvCxnSpPr>
          <p:cNvPr id="27" name="Straight Connector 26">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B7BEB8-E1E7-45F4-8EEF-7C8803F4C9D9}"/>
              </a:ext>
            </a:extLst>
          </p:cNvPr>
          <p:cNvSpPr>
            <a:spLocks noGrp="1"/>
          </p:cNvSpPr>
          <p:nvPr>
            <p:ph idx="1"/>
          </p:nvPr>
        </p:nvSpPr>
        <p:spPr>
          <a:xfrm>
            <a:off x="4732736" y="907917"/>
            <a:ext cx="5609937" cy="4480726"/>
          </a:xfrm>
        </p:spPr>
        <p:txBody>
          <a:bodyPr anchor="ctr">
            <a:normAutofit fontScale="85000" lnSpcReduction="20000"/>
          </a:bodyPr>
          <a:lstStyle/>
          <a:p>
            <a:pPr marL="251460" marR="594360" indent="0">
              <a:spcAft>
                <a:spcPts val="1200"/>
              </a:spcAft>
              <a:buNone/>
            </a:pPr>
            <a:r>
              <a:rPr lang="en-US" sz="1900" b="1" cap="all" spc="50" dirty="0">
                <a:latin typeface="Calibri" panose="020F0502020204030204" pitchFamily="34" charset="0"/>
                <a:ea typeface="Times New Roman" panose="02020603050405020304" pitchFamily="18" charset="0"/>
                <a:cs typeface="Calibri" panose="020F0502020204030204" pitchFamily="34" charset="0"/>
              </a:rPr>
              <a:t>Meals on wheels (Senior Nutrition)</a:t>
            </a:r>
          </a:p>
          <a:p>
            <a:pPr marL="342900" indent="-342900">
              <a:spcBef>
                <a:spcPts val="0"/>
              </a:spcBef>
              <a:buFont typeface="Webdings" panose="05030102010509060703" pitchFamily="18" charset="2"/>
              <a:buChar char=""/>
            </a:pPr>
            <a:r>
              <a:rPr lang="en-US" sz="1900" dirty="0">
                <a:latin typeface="Calibri" panose="020F0502020204030204" pitchFamily="34" charset="0"/>
                <a:ea typeface="Times New Roman" panose="02020603050405020304" pitchFamily="18" charset="0"/>
              </a:rPr>
              <a:t>The Meals on Wheels program is designed to deliver nutritious food to homebound seniors. Eligibility requirements; seniors 60 years of age and older, and homebound for home delivery. </a:t>
            </a:r>
            <a:br>
              <a:rPr lang="en-US" sz="1900" dirty="0">
                <a:latin typeface="Calibri" panose="020F0502020204030204" pitchFamily="34" charset="0"/>
                <a:ea typeface="Times New Roman" panose="02020603050405020304" pitchFamily="18" charset="0"/>
              </a:rPr>
            </a:br>
            <a:r>
              <a:rPr lang="en-US" sz="1900" i="1" dirty="0">
                <a:latin typeface="Calibri" panose="020F0502020204030204" pitchFamily="34" charset="0"/>
                <a:ea typeface="Times New Roman" panose="02020603050405020304" pitchFamily="18" charset="0"/>
              </a:rPr>
              <a:t>Counties served by NMCAA: Grand Traverse, Leelanau, Missaukee, Wexford</a:t>
            </a:r>
          </a:p>
          <a:p>
            <a:pPr marL="342900" indent="-342900">
              <a:spcBef>
                <a:spcPts val="0"/>
              </a:spcBef>
              <a:buFont typeface="Webdings" panose="05030102010509060703" pitchFamily="18" charset="2"/>
              <a:buChar char=""/>
            </a:pPr>
            <a:endParaRPr lang="en-US" sz="1900" i="1" dirty="0">
              <a:latin typeface="Calibri" panose="020F0502020204030204" pitchFamily="34" charset="0"/>
              <a:ea typeface="Times New Roman" panose="02020603050405020304" pitchFamily="18" charset="0"/>
            </a:endParaRPr>
          </a:p>
          <a:p>
            <a:pPr marL="0" indent="0">
              <a:spcBef>
                <a:spcPts val="0"/>
              </a:spcBef>
              <a:buNone/>
            </a:pPr>
            <a:r>
              <a:rPr lang="en-US" sz="1900" b="1" cap="all" spc="50" dirty="0">
                <a:latin typeface="Calibri" panose="020F0502020204030204" pitchFamily="34" charset="0"/>
                <a:ea typeface="Times New Roman" panose="02020603050405020304" pitchFamily="18" charset="0"/>
                <a:cs typeface="Calibri" panose="020F0502020204030204" pitchFamily="34" charset="0"/>
              </a:rPr>
              <a:t>commodity supplemental food program </a:t>
            </a:r>
            <a:r>
              <a:rPr lang="en-US" sz="1900" b="1" i="1" cap="all" spc="50" dirty="0">
                <a:latin typeface="Calibri" panose="020F0502020204030204" pitchFamily="34" charset="0"/>
                <a:ea typeface="Times New Roman" panose="02020603050405020304" pitchFamily="18" charset="0"/>
                <a:cs typeface="Calibri" panose="020F0502020204030204" pitchFamily="34" charset="0"/>
              </a:rPr>
              <a:t>(</a:t>
            </a:r>
            <a:r>
              <a:rPr lang="en-US" sz="1900" b="1" i="1" cap="all" spc="50" dirty="0" err="1">
                <a:latin typeface="Calibri" panose="020F0502020204030204" pitchFamily="34" charset="0"/>
                <a:ea typeface="Times New Roman" panose="02020603050405020304" pitchFamily="18" charset="0"/>
                <a:cs typeface="Calibri" panose="020F0502020204030204" pitchFamily="34" charset="0"/>
              </a:rPr>
              <a:t>csfp</a:t>
            </a:r>
            <a:r>
              <a:rPr lang="en-US" sz="1900" b="1" i="1" cap="all" spc="50" dirty="0">
                <a:latin typeface="Calibri" panose="020F0502020204030204" pitchFamily="34" charset="0"/>
                <a:ea typeface="Times New Roman" panose="02020603050405020304" pitchFamily="18" charset="0"/>
                <a:cs typeface="Calibri" panose="020F0502020204030204" pitchFamily="34" charset="0"/>
              </a:rPr>
              <a:t>)</a:t>
            </a:r>
            <a:r>
              <a:rPr lang="en-US" sz="1900" b="1" i="1" dirty="0">
                <a:latin typeface="Calibri" panose="020F0502020204030204" pitchFamily="34" charset="0"/>
                <a:ea typeface="Times New Roman" panose="02020603050405020304" pitchFamily="18" charset="0"/>
                <a:cs typeface="Calibri" panose="020F0502020204030204" pitchFamily="34" charset="0"/>
              </a:rPr>
              <a:t> </a:t>
            </a:r>
          </a:p>
          <a:p>
            <a:pPr>
              <a:spcBef>
                <a:spcPts val="0"/>
              </a:spcBef>
              <a:buFont typeface="Webdings" panose="05030102010509060703" pitchFamily="18" charset="2"/>
              <a:buChar char=""/>
            </a:pPr>
            <a:endParaRPr lang="en-US" sz="1900" i="1" dirty="0">
              <a:latin typeface="Times New Roman" panose="02020603050405020304" pitchFamily="18" charset="0"/>
              <a:ea typeface="Times New Roman" panose="02020603050405020304" pitchFamily="18" charset="0"/>
            </a:endParaRPr>
          </a:p>
          <a:p>
            <a:pPr marL="342900" indent="-342900">
              <a:spcBef>
                <a:spcPts val="0"/>
              </a:spcBef>
              <a:buFont typeface="Webdings" panose="05030102010509060703" pitchFamily="18" charset="2"/>
              <a:buChar char=""/>
            </a:pPr>
            <a:r>
              <a:rPr lang="en-US" sz="1900" dirty="0">
                <a:latin typeface="Calibri" panose="020F0502020204030204" pitchFamily="34" charset="0"/>
                <a:ea typeface="Times New Roman" panose="02020603050405020304" pitchFamily="18" charset="0"/>
              </a:rPr>
              <a:t>CSFP is a USDA program that provides a 40–45-pound package of food each month to nutritionally at-risk senior citizens.  Eligibility requirements; seniors 60 years of age and older, income below 130% of poverty.</a:t>
            </a:r>
          </a:p>
          <a:p>
            <a:pPr marL="342900" indent="-342900">
              <a:spcBef>
                <a:spcPts val="0"/>
              </a:spcBef>
              <a:buFont typeface="Webdings" panose="05030102010509060703" pitchFamily="18" charset="2"/>
              <a:buChar char=""/>
            </a:pPr>
            <a:endParaRPr lang="en-US" sz="1900" dirty="0">
              <a:latin typeface="Calibri" panose="020F0502020204030204" pitchFamily="34" charset="0"/>
              <a:ea typeface="Times New Roman" panose="02020603050405020304" pitchFamily="18" charset="0"/>
            </a:endParaRPr>
          </a:p>
          <a:p>
            <a:pPr marL="0" indent="0">
              <a:spcBef>
                <a:spcPts val="0"/>
              </a:spcBef>
              <a:buNone/>
            </a:pPr>
            <a:r>
              <a:rPr lang="en-US" sz="1900" b="1" kern="0" cap="all" dirty="0">
                <a:latin typeface="Calibri" panose="020F0502020204030204" pitchFamily="34" charset="0"/>
                <a:ea typeface="Times New Roman" panose="02020603050405020304" pitchFamily="18" charset="0"/>
                <a:cs typeface="Calibri" panose="020F0502020204030204" pitchFamily="34" charset="0"/>
              </a:rPr>
              <a:t>the emergency food assistance program </a:t>
            </a:r>
            <a:r>
              <a:rPr lang="en-US" sz="1900" b="1" i="1" kern="0" cap="all" dirty="0">
                <a:latin typeface="Calibri" panose="020F0502020204030204" pitchFamily="34" charset="0"/>
                <a:ea typeface="Times New Roman" panose="02020603050405020304" pitchFamily="18" charset="0"/>
                <a:cs typeface="Calibri" panose="020F0502020204030204" pitchFamily="34" charset="0"/>
              </a:rPr>
              <a:t>(</a:t>
            </a:r>
            <a:r>
              <a:rPr lang="en-US" sz="1900" b="1" i="1" kern="0" cap="all" dirty="0" err="1">
                <a:latin typeface="Calibri" panose="020F0502020204030204" pitchFamily="34" charset="0"/>
                <a:ea typeface="Times New Roman" panose="02020603050405020304" pitchFamily="18" charset="0"/>
                <a:cs typeface="Calibri" panose="020F0502020204030204" pitchFamily="34" charset="0"/>
              </a:rPr>
              <a:t>tefap</a:t>
            </a:r>
            <a:r>
              <a:rPr lang="en-US" sz="1900" b="1" i="1" kern="0" cap="all" dirty="0">
                <a:latin typeface="Calibri" panose="020F0502020204030204" pitchFamily="34" charset="0"/>
                <a:ea typeface="Times New Roman" panose="02020603050405020304" pitchFamily="18" charset="0"/>
                <a:cs typeface="Calibri" panose="020F0502020204030204" pitchFamily="34" charset="0"/>
              </a:rPr>
              <a:t>)</a:t>
            </a:r>
            <a:endParaRPr lang="en-US" sz="1900" b="1" i="1" kern="0" cap="all" spc="50" dirty="0">
              <a:latin typeface="Calibri" panose="020F0502020204030204" pitchFamily="34" charset="0"/>
              <a:ea typeface="Times New Roman" panose="02020603050405020304" pitchFamily="18" charset="0"/>
              <a:cs typeface="Calibri" panose="020F0502020204030204" pitchFamily="34" charset="0"/>
            </a:endParaRPr>
          </a:p>
          <a:p>
            <a:pPr marL="342900" indent="-342900">
              <a:spcBef>
                <a:spcPts val="0"/>
              </a:spcBef>
              <a:buFont typeface="Webdings" panose="05030102010509060703" pitchFamily="18" charset="2"/>
              <a:buChar char=""/>
            </a:pPr>
            <a:endParaRPr lang="en-US" sz="1900" dirty="0">
              <a:latin typeface="Calibri" panose="020F0502020204030204" pitchFamily="34" charset="0"/>
              <a:ea typeface="Times New Roman" panose="02020603050405020304" pitchFamily="18" charset="0"/>
            </a:endParaRPr>
          </a:p>
          <a:p>
            <a:pPr>
              <a:spcBef>
                <a:spcPts val="0"/>
              </a:spcBef>
              <a:buFont typeface="Webdings" panose="05030102010509060703" pitchFamily="18" charset="2"/>
              <a:buChar char=""/>
            </a:pPr>
            <a:r>
              <a:rPr lang="en-US" sz="1900" dirty="0">
                <a:latin typeface="Calibri" panose="020F0502020204030204" pitchFamily="34" charset="0"/>
                <a:ea typeface="Times New Roman" panose="02020603050405020304" pitchFamily="18" charset="0"/>
              </a:rPr>
              <a:t>TEFAP provides USDA food to low-income households through a quarterly distribution.  Eligibility requirements; households under 60 years of age – income under 130% of poverty, households over 60 years of age – income under 160% of poverty.</a:t>
            </a:r>
            <a:endParaRPr lang="en-US" sz="19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1446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ight Triangle 1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7FE4497-566E-4508-97E6-BBF47F8D19E9}"/>
              </a:ext>
            </a:extLst>
          </p:cNvPr>
          <p:cNvPicPr>
            <a:picLocks noChangeAspect="1"/>
          </p:cNvPicPr>
          <p:nvPr/>
        </p:nvPicPr>
        <p:blipFill rotWithShape="1">
          <a:blip r:embed="rId2"/>
          <a:srcRect l="24999" t="11482" r="19168" b="20371"/>
          <a:stretch/>
        </p:blipFill>
        <p:spPr>
          <a:xfrm>
            <a:off x="1096024" y="610636"/>
            <a:ext cx="8475952" cy="5819248"/>
          </a:xfrm>
          <a:prstGeom prst="rect">
            <a:avLst/>
          </a:prstGeom>
        </p:spPr>
      </p:pic>
      <p:sp>
        <p:nvSpPr>
          <p:cNvPr id="6" name="TextBox 5">
            <a:extLst>
              <a:ext uri="{FF2B5EF4-FFF2-40B4-BE49-F238E27FC236}">
                <a16:creationId xmlns:a16="http://schemas.microsoft.com/office/drawing/2014/main" id="{838F4BBC-1E61-41CF-931A-B6032A3E6778}"/>
              </a:ext>
            </a:extLst>
          </p:cNvPr>
          <p:cNvSpPr txBox="1"/>
          <p:nvPr/>
        </p:nvSpPr>
        <p:spPr>
          <a:xfrm>
            <a:off x="4681056" y="5379098"/>
            <a:ext cx="1300293" cy="249915"/>
          </a:xfrm>
          <a:prstGeom prst="rect">
            <a:avLst/>
          </a:prstGeom>
          <a:solidFill>
            <a:schemeClr val="accent4"/>
          </a:solidFill>
        </p:spPr>
        <p:txBody>
          <a:bodyPr wrap="square" rtlCol="0">
            <a:spAutoFit/>
          </a:bodyPr>
          <a:lstStyle/>
          <a:p>
            <a:endParaRPr lang="en-US" dirty="0"/>
          </a:p>
        </p:txBody>
      </p:sp>
    </p:spTree>
    <p:extLst>
      <p:ext uri="{BB962C8B-B14F-4D97-AF65-F5344CB8AC3E}">
        <p14:creationId xmlns:p14="http://schemas.microsoft.com/office/powerpoint/2010/main" val="4183829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ight Triangle 2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659761BC-C28F-4823-AC8D-19D60E839FF1}"/>
              </a:ext>
            </a:extLst>
          </p:cNvPr>
          <p:cNvSpPr>
            <a:spLocks noGrp="1"/>
          </p:cNvSpPr>
          <p:nvPr>
            <p:ph type="title"/>
          </p:nvPr>
        </p:nvSpPr>
        <p:spPr>
          <a:xfrm>
            <a:off x="8026203" y="1443390"/>
            <a:ext cx="3268216" cy="3405880"/>
          </a:xfrm>
        </p:spPr>
        <p:txBody>
          <a:bodyPr>
            <a:normAutofit/>
          </a:bodyPr>
          <a:lstStyle/>
          <a:p>
            <a:r>
              <a:rPr lang="en-US" sz="5100" b="1"/>
              <a:t>NMCAA Community Services</a:t>
            </a:r>
          </a:p>
        </p:txBody>
      </p:sp>
      <p:sp>
        <p:nvSpPr>
          <p:cNvPr id="3" name="Content Placeholder 2">
            <a:extLst>
              <a:ext uri="{FF2B5EF4-FFF2-40B4-BE49-F238E27FC236}">
                <a16:creationId xmlns:a16="http://schemas.microsoft.com/office/drawing/2014/main" id="{1AFA6942-8641-4550-B31C-61E914C9E12C}"/>
              </a:ext>
            </a:extLst>
          </p:cNvPr>
          <p:cNvSpPr>
            <a:spLocks noGrp="1"/>
          </p:cNvSpPr>
          <p:nvPr>
            <p:ph idx="1"/>
          </p:nvPr>
        </p:nvSpPr>
        <p:spPr>
          <a:xfrm>
            <a:off x="672792" y="623274"/>
            <a:ext cx="6871869" cy="5607881"/>
          </a:xfrm>
        </p:spPr>
        <p:txBody>
          <a:bodyPr anchor="ctr">
            <a:normAutofit fontScale="85000" lnSpcReduction="20000"/>
          </a:bodyPr>
          <a:lstStyle/>
          <a:p>
            <a:pPr marL="0" indent="0">
              <a:spcBef>
                <a:spcPts val="0"/>
              </a:spcBef>
              <a:spcAft>
                <a:spcPts val="600"/>
              </a:spcAft>
              <a:buNone/>
            </a:pPr>
            <a:r>
              <a:rPr lang="en-US" sz="1800" b="1" kern="0" cap="all" dirty="0">
                <a:latin typeface="Calibri" panose="020F0502020204030204" pitchFamily="34" charset="0"/>
                <a:ea typeface="Times New Roman" panose="02020603050405020304" pitchFamily="18" charset="0"/>
                <a:cs typeface="Calibri" panose="020F0502020204030204" pitchFamily="34" charset="0"/>
              </a:rPr>
              <a:t>weatherization</a:t>
            </a:r>
            <a:endParaRPr lang="en-US" sz="1800" b="1" kern="0" cap="all" spc="50" dirty="0">
              <a:latin typeface="Calibri Light" panose="020F030202020403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600"/>
              </a:spcAft>
              <a:buNone/>
            </a:pPr>
            <a:r>
              <a:rPr lang="en-US" sz="1800" dirty="0">
                <a:latin typeface="Calibri" panose="020F0502020204030204" pitchFamily="34" charset="0"/>
                <a:ea typeface="Times New Roman" panose="02020603050405020304" pitchFamily="18" charset="0"/>
              </a:rPr>
              <a:t>The Weatherization Program provides free energy conservation services to eligible low-income households in NMCAA’s ten-county service area.</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1800" dirty="0">
              <a:latin typeface="Times New Roman" panose="02020603050405020304" pitchFamily="18" charset="0"/>
              <a:ea typeface="Times New Roman" panose="02020603050405020304" pitchFamily="18" charset="0"/>
            </a:endParaRPr>
          </a:p>
          <a:p>
            <a:pPr marL="342900" indent="-342900">
              <a:spcBef>
                <a:spcPts val="0"/>
              </a:spcBef>
              <a:spcAft>
                <a:spcPts val="600"/>
              </a:spcAft>
              <a:buFont typeface="Webdings" panose="05030102010509060703" pitchFamily="18" charset="2"/>
              <a:buChar char=""/>
            </a:pPr>
            <a:r>
              <a:rPr lang="en-US" sz="1800" dirty="0">
                <a:latin typeface="Calibri" panose="020F0502020204030204" pitchFamily="34" charset="0"/>
                <a:ea typeface="Times New Roman" panose="02020603050405020304" pitchFamily="18" charset="0"/>
              </a:rPr>
              <a:t>Eligibility is set according to 200% of poverty income guidelines.</a:t>
            </a:r>
            <a:br>
              <a:rPr lang="en-US" sz="1800" dirty="0">
                <a:latin typeface="Calibri" panose="020F0502020204030204" pitchFamily="34" charset="0"/>
                <a:ea typeface="Times New Roman" panose="02020603050405020304" pitchFamily="18" charset="0"/>
              </a:rPr>
            </a:br>
            <a:endParaRPr lang="en-US" sz="1800" dirty="0">
              <a:latin typeface="Calibri" panose="020F0502020204030204" pitchFamily="34" charset="0"/>
              <a:ea typeface="Times New Roman" panose="02020603050405020304" pitchFamily="18" charset="0"/>
            </a:endParaRPr>
          </a:p>
          <a:p>
            <a:pPr marL="342900" indent="-342900">
              <a:spcBef>
                <a:spcPts val="0"/>
              </a:spcBef>
              <a:spcAft>
                <a:spcPts val="600"/>
              </a:spcAft>
              <a:buFont typeface="Webdings" panose="05030102010509060703" pitchFamily="18" charset="2"/>
              <a:buChar char=""/>
            </a:pPr>
            <a:r>
              <a:rPr lang="en-US" sz="1800" dirty="0">
                <a:latin typeface="Calibri" panose="020F0502020204030204" pitchFamily="34" charset="0"/>
                <a:ea typeface="Times New Roman" panose="02020603050405020304" pitchFamily="18" charset="0"/>
              </a:rPr>
              <a:t>Homes are evaluated for attic, sidewall, and foundation insulation.  Blower Door tests are done on each home to determine air infiltration points and how they will be sealed.  All Combustion appliances (furnace, water heater, stove, and dryer) are tested for safe operation.</a:t>
            </a:r>
          </a:p>
          <a:p>
            <a:pPr marL="0">
              <a:spcBef>
                <a:spcPts val="0"/>
              </a:spcBef>
              <a:spcAft>
                <a:spcPts val="600"/>
              </a:spcAft>
            </a:pPr>
            <a:endParaRPr lang="en-US" sz="1800" dirty="0">
              <a:latin typeface="Calibri" panose="020F0502020204030204" pitchFamily="34" charset="0"/>
            </a:endParaRPr>
          </a:p>
          <a:p>
            <a:pPr marL="0" indent="0">
              <a:spcBef>
                <a:spcPts val="0"/>
              </a:spcBef>
              <a:spcAft>
                <a:spcPts val="600"/>
              </a:spcAft>
              <a:buNone/>
            </a:pPr>
            <a:r>
              <a:rPr lang="en-US" sz="1800" b="1" kern="0" cap="all" dirty="0">
                <a:latin typeface="Calibri" panose="020F0502020204030204" pitchFamily="34" charset="0"/>
                <a:ea typeface="Times New Roman" panose="02020603050405020304" pitchFamily="18" charset="0"/>
                <a:cs typeface="Calibri" panose="020F0502020204030204" pitchFamily="34" charset="0"/>
              </a:rPr>
              <a:t>housing rehab/development and community development</a:t>
            </a:r>
            <a:endParaRPr lang="en-US" sz="1800" b="1" cap="all" spc="50" dirty="0">
              <a:latin typeface="Calibri Light" panose="020F030202020403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600"/>
              </a:spcAft>
              <a:buNone/>
            </a:pPr>
            <a:r>
              <a:rPr lang="en-US" sz="1800" dirty="0">
                <a:latin typeface="Calibri" panose="020F0502020204030204" pitchFamily="34" charset="0"/>
                <a:ea typeface="Times New Roman" panose="02020603050405020304" pitchFamily="18" charset="0"/>
              </a:rPr>
              <a:t>NMCAA is involved in numerous housing improvement and development activities including:</a:t>
            </a:r>
            <a:endParaRPr lang="en-US" sz="1800" dirty="0">
              <a:latin typeface="Times New Roman" panose="02020603050405020304" pitchFamily="18" charset="0"/>
              <a:ea typeface="Times New Roman" panose="02020603050405020304" pitchFamily="18" charset="0"/>
            </a:endParaRPr>
          </a:p>
          <a:p>
            <a:pPr marL="0" indent="0">
              <a:spcBef>
                <a:spcPts val="0"/>
              </a:spcBef>
              <a:spcAft>
                <a:spcPts val="600"/>
              </a:spcAft>
              <a:buNone/>
            </a:pPr>
            <a:r>
              <a:rPr lang="en-US" sz="1800" dirty="0">
                <a:latin typeface="Calibri" panose="020F0502020204030204" pitchFamily="34" charset="0"/>
                <a:ea typeface="Times New Roman" panose="02020603050405020304" pitchFamily="18" charset="0"/>
              </a:rPr>
              <a:t> </a:t>
            </a:r>
            <a:endParaRPr lang="en-US" sz="1800" dirty="0">
              <a:latin typeface="Times New Roman" panose="02020603050405020304" pitchFamily="18" charset="0"/>
              <a:ea typeface="Times New Roman" panose="02020603050405020304" pitchFamily="18" charset="0"/>
            </a:endParaRPr>
          </a:p>
          <a:p>
            <a:pPr marL="342900" indent="-342900">
              <a:spcBef>
                <a:spcPts val="0"/>
              </a:spcBef>
              <a:spcAft>
                <a:spcPts val="600"/>
              </a:spcAft>
              <a:buFont typeface="Webdings" panose="05030102010509060703" pitchFamily="18" charset="2"/>
              <a:buChar char=""/>
            </a:pPr>
            <a:r>
              <a:rPr lang="en-US" sz="1800" dirty="0">
                <a:latin typeface="Calibri" panose="020F0502020204030204" pitchFamily="34" charset="0"/>
                <a:ea typeface="Times New Roman" panose="02020603050405020304" pitchFamily="18" charset="0"/>
              </a:rPr>
              <a:t>Community Development Block Grant Program Income Home Rehabilitation in Antrim, Benzie, Charlevoix, Grand Traverse, Kalkaska, Missaukee, and Wexford Counties</a:t>
            </a:r>
            <a:endParaRPr lang="en-US" sz="1800" dirty="0">
              <a:latin typeface="Times New Roman" panose="02020603050405020304" pitchFamily="18" charset="0"/>
              <a:ea typeface="Times New Roman" panose="02020603050405020304" pitchFamily="18" charset="0"/>
            </a:endParaRPr>
          </a:p>
          <a:p>
            <a:pPr marL="342900" indent="-342900">
              <a:spcBef>
                <a:spcPts val="0"/>
              </a:spcBef>
              <a:spcAft>
                <a:spcPts val="600"/>
              </a:spcAft>
              <a:buFont typeface="Webdings" panose="05030102010509060703" pitchFamily="18" charset="2"/>
              <a:buChar char=""/>
            </a:pPr>
            <a:r>
              <a:rPr lang="en-US" sz="1800" dirty="0">
                <a:latin typeface="Calibri" panose="020F0502020204030204" pitchFamily="34" charset="0"/>
                <a:ea typeface="Times New Roman" panose="02020603050405020304" pitchFamily="18" charset="0"/>
              </a:rPr>
              <a:t>Rural Development Housing Preservation Grant program for home repairs</a:t>
            </a:r>
            <a:endParaRPr lang="en-US" sz="1800" dirty="0">
              <a:latin typeface="Times New Roman" panose="02020603050405020304" pitchFamily="18" charset="0"/>
              <a:ea typeface="Times New Roman" panose="02020603050405020304" pitchFamily="18" charset="0"/>
            </a:endParaRPr>
          </a:p>
          <a:p>
            <a:pPr marL="342900" indent="-342900">
              <a:spcBef>
                <a:spcPts val="0"/>
              </a:spcBef>
              <a:spcAft>
                <a:spcPts val="600"/>
              </a:spcAft>
              <a:buFont typeface="Webdings" panose="05030102010509060703" pitchFamily="18" charset="2"/>
              <a:buChar char=""/>
            </a:pPr>
            <a:r>
              <a:rPr lang="en-US" sz="1800" dirty="0">
                <a:latin typeface="Calibri" panose="020F0502020204030204" pitchFamily="34" charset="0"/>
                <a:ea typeface="Times New Roman" panose="02020603050405020304" pitchFamily="18" charset="0"/>
              </a:rPr>
              <a:t>Affordable Housing for Rural Veterans Rehab Program</a:t>
            </a:r>
            <a:endParaRPr lang="en-US" sz="1800" dirty="0">
              <a:latin typeface="Times New Roman" panose="02020603050405020304" pitchFamily="18" charset="0"/>
              <a:ea typeface="Times New Roman" panose="02020603050405020304" pitchFamily="18" charset="0"/>
            </a:endParaRPr>
          </a:p>
          <a:p>
            <a:pPr marL="342900" indent="-342900">
              <a:spcBef>
                <a:spcPts val="0"/>
              </a:spcBef>
              <a:spcAft>
                <a:spcPts val="600"/>
              </a:spcAft>
              <a:buFont typeface="Webdings" panose="05030102010509060703" pitchFamily="18" charset="2"/>
              <a:buChar char=""/>
            </a:pPr>
            <a:r>
              <a:rPr lang="en-US" sz="1800" dirty="0">
                <a:latin typeface="Calibri" panose="020F0502020204030204" pitchFamily="34" charset="0"/>
                <a:ea typeface="Times New Roman" panose="02020603050405020304" pitchFamily="18" charset="0"/>
              </a:rPr>
              <a:t>MSHDA HOME Grant for Homeowner Rehab in Grand Traverse and Wexford Counties</a:t>
            </a:r>
            <a:endParaRPr lang="en-US" sz="1800" dirty="0">
              <a:latin typeface="Times New Roman" panose="02020603050405020304" pitchFamily="18" charset="0"/>
              <a:ea typeface="Times New Roman" panose="02020603050405020304" pitchFamily="18" charset="0"/>
            </a:endParaRPr>
          </a:p>
          <a:p>
            <a:pPr marL="342900" indent="-342900">
              <a:spcBef>
                <a:spcPts val="0"/>
              </a:spcBef>
              <a:spcAft>
                <a:spcPts val="600"/>
              </a:spcAft>
              <a:buFont typeface="Webdings" panose="05030102010509060703" pitchFamily="18" charset="2"/>
              <a:buChar char=""/>
            </a:pPr>
            <a:r>
              <a:rPr lang="en-US" sz="1800" dirty="0">
                <a:latin typeface="Calibri" panose="020F0502020204030204" pitchFamily="34" charset="0"/>
                <a:ea typeface="Times New Roman" panose="02020603050405020304" pitchFamily="18" charset="0"/>
              </a:rPr>
              <a:t>Cherryland Cares Grant for Homeowner Rehab</a:t>
            </a:r>
            <a:endParaRPr lang="en-US" sz="1800" dirty="0">
              <a:latin typeface="Times New Roman" panose="02020603050405020304" pitchFamily="18" charset="0"/>
              <a:ea typeface="Times New Roman" panose="02020603050405020304" pitchFamily="18" charset="0"/>
            </a:endParaRPr>
          </a:p>
          <a:p>
            <a:pPr marL="342900" indent="-342900">
              <a:spcBef>
                <a:spcPts val="0"/>
              </a:spcBef>
              <a:spcAft>
                <a:spcPts val="600"/>
              </a:spcAft>
              <a:buFont typeface="Webdings" panose="05030102010509060703" pitchFamily="18" charset="2"/>
              <a:buChar char=""/>
            </a:pPr>
            <a:r>
              <a:rPr lang="en-US" sz="1800" dirty="0">
                <a:latin typeface="Calibri" panose="020F0502020204030204" pitchFamily="34" charset="0"/>
                <a:ea typeface="Times New Roman" panose="02020603050405020304" pitchFamily="18" charset="0"/>
              </a:rPr>
              <a:t>NeighborWorks Safe and Sound Grant for home repairs</a:t>
            </a:r>
            <a:endParaRPr lang="en-US" sz="1800" dirty="0">
              <a:latin typeface="Times New Roman" panose="02020603050405020304" pitchFamily="18" charset="0"/>
              <a:ea typeface="Times New Roman" panose="02020603050405020304" pitchFamily="18" charset="0"/>
            </a:endParaRPr>
          </a:p>
          <a:p>
            <a:pPr marL="0">
              <a:spcBef>
                <a:spcPts val="0"/>
              </a:spcBef>
              <a:spcAft>
                <a:spcPts val="600"/>
              </a:spcAft>
            </a:pPr>
            <a:endParaRPr lang="en-US" sz="600" dirty="0"/>
          </a:p>
        </p:txBody>
      </p:sp>
    </p:spTree>
    <p:extLst>
      <p:ext uri="{BB962C8B-B14F-4D97-AF65-F5344CB8AC3E}">
        <p14:creationId xmlns:p14="http://schemas.microsoft.com/office/powerpoint/2010/main" val="370709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B66C60-D50B-4728-B74B-896EC0CE3AE4}"/>
              </a:ext>
            </a:extLst>
          </p:cNvPr>
          <p:cNvSpPr txBox="1"/>
          <p:nvPr/>
        </p:nvSpPr>
        <p:spPr>
          <a:xfrm>
            <a:off x="965200" y="1383527"/>
            <a:ext cx="8497582" cy="2760634"/>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6000" kern="1200" dirty="0">
                <a:solidFill>
                  <a:schemeClr val="tx1"/>
                </a:solidFill>
                <a:latin typeface="+mj-lt"/>
                <a:ea typeface="+mj-ea"/>
                <a:cs typeface="+mj-cs"/>
              </a:rPr>
              <a:t>I.   BRIEF HISTORY</a:t>
            </a:r>
          </a:p>
        </p:txBody>
      </p:sp>
      <p:cxnSp>
        <p:nvCxnSpPr>
          <p:cNvPr id="16" name="Straight Connector 15">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805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ight Triangle 3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A5893E-A2B8-4660-B262-70AEF96D7E03}"/>
              </a:ext>
            </a:extLst>
          </p:cNvPr>
          <p:cNvSpPr>
            <a:spLocks noGrp="1"/>
          </p:cNvSpPr>
          <p:nvPr>
            <p:ph type="title"/>
          </p:nvPr>
        </p:nvSpPr>
        <p:spPr>
          <a:xfrm>
            <a:off x="1006900" y="1188637"/>
            <a:ext cx="3141430" cy="4480726"/>
          </a:xfrm>
        </p:spPr>
        <p:txBody>
          <a:bodyPr vert="horz" lIns="91440" tIns="45720" rIns="91440" bIns="45720" rtlCol="0" anchor="ctr">
            <a:normAutofit/>
          </a:bodyPr>
          <a:lstStyle/>
          <a:p>
            <a:pPr algn="r"/>
            <a:r>
              <a:rPr lang="en-US" sz="4600" b="1" kern="1200">
                <a:solidFill>
                  <a:schemeClr val="tx1"/>
                </a:solidFill>
                <a:latin typeface="+mj-lt"/>
                <a:ea typeface="+mj-ea"/>
                <a:cs typeface="+mj-cs"/>
              </a:rPr>
              <a:t>NMCAA Community Services</a:t>
            </a:r>
          </a:p>
        </p:txBody>
      </p:sp>
      <p:cxnSp>
        <p:nvCxnSpPr>
          <p:cNvPr id="41" name="Straight Connector 40">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A8675C9-C2D2-48D6-882C-51A1909055B1}"/>
              </a:ext>
            </a:extLst>
          </p:cNvPr>
          <p:cNvSpPr txBox="1"/>
          <p:nvPr/>
        </p:nvSpPr>
        <p:spPr>
          <a:xfrm>
            <a:off x="4654296" y="623275"/>
            <a:ext cx="6085235" cy="5385639"/>
          </a:xfrm>
          <a:prstGeom prst="rect">
            <a:avLst/>
          </a:prstGeom>
        </p:spPr>
        <p:txBody>
          <a:bodyPr vert="horz" lIns="91440" tIns="45720" rIns="91440" bIns="45720" rtlCol="0" anchor="ctr">
            <a:normAutofit/>
          </a:bodyPr>
          <a:lstStyle/>
          <a:p>
            <a:pPr>
              <a:lnSpc>
                <a:spcPct val="90000"/>
              </a:lnSpc>
              <a:spcAft>
                <a:spcPts val="600"/>
              </a:spcAft>
            </a:pPr>
            <a:r>
              <a:rPr lang="en-US" sz="1300" dirty="0"/>
              <a:t>Community Services provides direct services to low-income residents to promote self-sufficiency and works with communities to ensure healthy environments where all residents can thrive. </a:t>
            </a:r>
          </a:p>
          <a:p>
            <a:pPr indent="-228600">
              <a:lnSpc>
                <a:spcPct val="90000"/>
              </a:lnSpc>
              <a:spcAft>
                <a:spcPts val="600"/>
              </a:spcAft>
              <a:buFont typeface="Arial" panose="020B0604020202020204" pitchFamily="34" charset="0"/>
              <a:buChar char="•"/>
            </a:pPr>
            <a:endParaRPr lang="en-US" sz="1300" dirty="0"/>
          </a:p>
          <a:p>
            <a:pPr>
              <a:lnSpc>
                <a:spcPct val="90000"/>
              </a:lnSpc>
              <a:spcAft>
                <a:spcPts val="600"/>
              </a:spcAft>
            </a:pPr>
            <a:r>
              <a:rPr lang="en-US" sz="1300" b="1" cap="all" dirty="0"/>
              <a:t>homeless prevention services</a:t>
            </a:r>
            <a:endParaRPr lang="en-US" sz="1300" b="1" cap="all" spc="50" dirty="0"/>
          </a:p>
          <a:p>
            <a:pPr>
              <a:lnSpc>
                <a:spcPct val="90000"/>
              </a:lnSpc>
              <a:spcAft>
                <a:spcPts val="600"/>
              </a:spcAft>
            </a:pPr>
            <a:r>
              <a:rPr lang="en-US" sz="1300" dirty="0"/>
              <a:t>Community Services Homeless Prevention programs address the immediate shelter and housing needs of those who are homeless and are at imminent risk of homelessness, including:</a:t>
            </a:r>
          </a:p>
          <a:p>
            <a:pPr indent="-228600">
              <a:lnSpc>
                <a:spcPct val="90000"/>
              </a:lnSpc>
              <a:spcAft>
                <a:spcPts val="600"/>
              </a:spcAft>
              <a:buFont typeface="Arial" panose="020B0604020202020204" pitchFamily="34" charset="0"/>
              <a:buChar char="•"/>
            </a:pPr>
            <a:endParaRPr lang="en-US" sz="1300" dirty="0"/>
          </a:p>
          <a:p>
            <a:pPr marL="342900" indent="-228600">
              <a:lnSpc>
                <a:spcPct val="90000"/>
              </a:lnSpc>
              <a:spcAft>
                <a:spcPts val="600"/>
              </a:spcAft>
              <a:buFont typeface="Arial" panose="020B0604020202020204" pitchFamily="34" charset="0"/>
              <a:buChar char="•"/>
            </a:pPr>
            <a:r>
              <a:rPr lang="en-US" sz="1300" dirty="0"/>
              <a:t>NMCAA serves as the Housing Assessment and Resource Agency (HARA) for Antrim, Benzie, Charlevoix, Emmet, Grand Traverse, Kalkaska, Leelanau, Missaukee, and Wexford Counties.</a:t>
            </a:r>
          </a:p>
          <a:p>
            <a:pPr marL="342900" indent="-228600">
              <a:lnSpc>
                <a:spcPct val="90000"/>
              </a:lnSpc>
              <a:spcAft>
                <a:spcPts val="600"/>
              </a:spcAft>
              <a:buFont typeface="Arial" panose="020B0604020202020204" pitchFamily="34" charset="0"/>
              <a:buChar char="•"/>
            </a:pPr>
            <a:r>
              <a:rPr lang="en-US" sz="1300" dirty="0"/>
              <a:t>Salvation Army/DHHS Motels for Shelter Overflow program</a:t>
            </a:r>
          </a:p>
          <a:p>
            <a:pPr marL="342900" indent="-228600">
              <a:lnSpc>
                <a:spcPct val="90000"/>
              </a:lnSpc>
              <a:spcAft>
                <a:spcPts val="600"/>
              </a:spcAft>
              <a:buFont typeface="Arial" panose="020B0604020202020204" pitchFamily="34" charset="0"/>
              <a:buChar char="•"/>
            </a:pPr>
            <a:r>
              <a:rPr lang="en-US" sz="1300" dirty="0"/>
              <a:t>Emergency Solutions Grant (ESG) </a:t>
            </a:r>
          </a:p>
          <a:p>
            <a:pPr marL="342900" indent="-228600">
              <a:lnSpc>
                <a:spcPct val="90000"/>
              </a:lnSpc>
              <a:spcAft>
                <a:spcPts val="600"/>
              </a:spcAft>
              <a:buFont typeface="Arial" panose="020B0604020202020204" pitchFamily="34" charset="0"/>
              <a:buChar char="•"/>
            </a:pPr>
            <a:r>
              <a:rPr lang="en-US" sz="1300" dirty="0"/>
              <a:t>HUD and DHHS Rapid Rehousing Programs for the general population (Charlevoix, Emmet, Missaukee, Manistee, and Wexford Counties)</a:t>
            </a:r>
          </a:p>
          <a:p>
            <a:pPr marL="342900" indent="-228600">
              <a:lnSpc>
                <a:spcPct val="90000"/>
              </a:lnSpc>
              <a:spcAft>
                <a:spcPts val="600"/>
              </a:spcAft>
              <a:buFont typeface="Arial" panose="020B0604020202020204" pitchFamily="34" charset="0"/>
              <a:buChar char="•"/>
            </a:pPr>
            <a:r>
              <a:rPr lang="en-US" sz="1300" dirty="0"/>
              <a:t>US Veterans Administration Supportive Services for Veteran’s Families Program for 23 counties</a:t>
            </a:r>
          </a:p>
          <a:p>
            <a:pPr marL="342900" indent="-228600">
              <a:lnSpc>
                <a:spcPct val="90000"/>
              </a:lnSpc>
              <a:spcAft>
                <a:spcPts val="600"/>
              </a:spcAft>
              <a:buFont typeface="Arial" panose="020B0604020202020204" pitchFamily="34" charset="0"/>
              <a:buChar char="•"/>
            </a:pPr>
            <a:r>
              <a:rPr lang="en-US" sz="1300" dirty="0"/>
              <a:t>HUD Rapid Rehousing for Homeless Youth &amp; Pregnant and Parenting Youth</a:t>
            </a:r>
          </a:p>
          <a:p>
            <a:pPr marL="342900" indent="-228600">
              <a:lnSpc>
                <a:spcPct val="90000"/>
              </a:lnSpc>
              <a:spcAft>
                <a:spcPts val="600"/>
              </a:spcAft>
              <a:buFont typeface="Arial" panose="020B0604020202020204" pitchFamily="34" charset="0"/>
              <a:buChar char="•"/>
            </a:pPr>
            <a:r>
              <a:rPr lang="en-US" sz="1300" dirty="0"/>
              <a:t>HUD Coordinated Entry Program &amp; Youth Diversion Program</a:t>
            </a:r>
          </a:p>
          <a:p>
            <a:pPr marL="342900" indent="-228600">
              <a:lnSpc>
                <a:spcPct val="90000"/>
              </a:lnSpc>
              <a:spcAft>
                <a:spcPts val="600"/>
              </a:spcAft>
              <a:buFont typeface="Arial" panose="020B0604020202020204" pitchFamily="34" charset="0"/>
              <a:buChar char="•"/>
            </a:pPr>
            <a:r>
              <a:rPr lang="en-US" sz="1300" dirty="0"/>
              <a:t>COVID Relief programs: </a:t>
            </a:r>
          </a:p>
          <a:p>
            <a:pPr marL="742950" lvl="1" indent="-228600">
              <a:lnSpc>
                <a:spcPct val="90000"/>
              </a:lnSpc>
              <a:spcAft>
                <a:spcPts val="600"/>
              </a:spcAft>
              <a:buFont typeface="Arial" panose="020B0604020202020204" pitchFamily="34" charset="0"/>
              <a:buChar char="•"/>
            </a:pPr>
            <a:r>
              <a:rPr lang="en-US" sz="1300" dirty="0"/>
              <a:t>ESG Rapid Rehousing, CRF Eviction Diversion Program, Coronavirus Emergency Rental Assistance</a:t>
            </a:r>
          </a:p>
          <a:p>
            <a:pPr indent="-228600">
              <a:lnSpc>
                <a:spcPct val="90000"/>
              </a:lnSpc>
              <a:spcAft>
                <a:spcPts val="600"/>
              </a:spcAft>
              <a:buFont typeface="Arial" panose="020B0604020202020204" pitchFamily="34" charset="0"/>
              <a:buChar char="•"/>
            </a:pPr>
            <a:endParaRPr lang="en-US" sz="800" dirty="0"/>
          </a:p>
        </p:txBody>
      </p:sp>
    </p:spTree>
    <p:extLst>
      <p:ext uri="{BB962C8B-B14F-4D97-AF65-F5344CB8AC3E}">
        <p14:creationId xmlns:p14="http://schemas.microsoft.com/office/powerpoint/2010/main" val="3931771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474090D-CD95-4B41-BE3D-6596953D3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662" y="323519"/>
            <a:ext cx="4323899" cy="6212748"/>
          </a:xfrm>
          <a:custGeom>
            <a:avLst/>
            <a:gdLst>
              <a:gd name="connsiteX0" fmla="*/ 0 w 4323899"/>
              <a:gd name="connsiteY0" fmla="*/ 0 h 6212748"/>
              <a:gd name="connsiteX1" fmla="*/ 742501 w 4323899"/>
              <a:gd name="connsiteY1" fmla="*/ 0 h 6212748"/>
              <a:gd name="connsiteX2" fmla="*/ 4323899 w 4323899"/>
              <a:gd name="connsiteY2" fmla="*/ 0 h 6212748"/>
              <a:gd name="connsiteX3" fmla="*/ 4323899 w 4323899"/>
              <a:gd name="connsiteY3" fmla="*/ 2864954 h 6212748"/>
              <a:gd name="connsiteX4" fmla="*/ 880454 w 4323899"/>
              <a:gd name="connsiteY4" fmla="*/ 6212748 h 6212748"/>
              <a:gd name="connsiteX5" fmla="*/ 0 w 4323899"/>
              <a:gd name="connsiteY5" fmla="*/ 6212748 h 6212748"/>
              <a:gd name="connsiteX6" fmla="*/ 0 w 4323899"/>
              <a:gd name="connsiteY6"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3899" h="6212748">
                <a:moveTo>
                  <a:pt x="0" y="0"/>
                </a:moveTo>
                <a:lnTo>
                  <a:pt x="742501" y="0"/>
                </a:lnTo>
                <a:lnTo>
                  <a:pt x="4323899" y="0"/>
                </a:lnTo>
                <a:lnTo>
                  <a:pt x="4323899" y="2864954"/>
                </a:lnTo>
                <a:lnTo>
                  <a:pt x="880454" y="6212748"/>
                </a:lnTo>
                <a:lnTo>
                  <a:pt x="0" y="6212748"/>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8F3E811-B104-4DFF-951A-008C860FF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5D893-AFE6-4668-B29F-F955AD6DC4A9}"/>
              </a:ext>
            </a:extLst>
          </p:cNvPr>
          <p:cNvSpPr>
            <a:spLocks noGrp="1"/>
          </p:cNvSpPr>
          <p:nvPr>
            <p:ph type="title"/>
          </p:nvPr>
        </p:nvSpPr>
        <p:spPr>
          <a:xfrm>
            <a:off x="8026203" y="1443390"/>
            <a:ext cx="3268216" cy="3405880"/>
          </a:xfrm>
        </p:spPr>
        <p:txBody>
          <a:bodyPr vert="horz" lIns="91440" tIns="45720" rIns="91440" bIns="45720" rtlCol="0" anchor="ctr">
            <a:normAutofit/>
          </a:bodyPr>
          <a:lstStyle/>
          <a:p>
            <a:r>
              <a:rPr lang="en-US" sz="5100" b="1" kern="1200">
                <a:solidFill>
                  <a:schemeClr val="tx1"/>
                </a:solidFill>
                <a:latin typeface="+mj-lt"/>
                <a:ea typeface="+mj-ea"/>
                <a:cs typeface="+mj-cs"/>
              </a:rPr>
              <a:t>NMCAA Community Services</a:t>
            </a:r>
          </a:p>
        </p:txBody>
      </p:sp>
      <p:sp>
        <p:nvSpPr>
          <p:cNvPr id="7" name="TextBox 6">
            <a:extLst>
              <a:ext uri="{FF2B5EF4-FFF2-40B4-BE49-F238E27FC236}">
                <a16:creationId xmlns:a16="http://schemas.microsoft.com/office/drawing/2014/main" id="{A6B6E3EC-D2A3-4B1F-BF81-65E96F8E1F9A}"/>
              </a:ext>
            </a:extLst>
          </p:cNvPr>
          <p:cNvSpPr txBox="1"/>
          <p:nvPr/>
        </p:nvSpPr>
        <p:spPr>
          <a:xfrm>
            <a:off x="740605" y="752212"/>
            <a:ext cx="6804056" cy="5478945"/>
          </a:xfrm>
          <a:prstGeom prst="rect">
            <a:avLst/>
          </a:prstGeom>
        </p:spPr>
        <p:txBody>
          <a:bodyPr vert="horz" lIns="91440" tIns="45720" rIns="91440" bIns="45720" rtlCol="0" anchor="ctr">
            <a:normAutofit fontScale="92500"/>
          </a:bodyPr>
          <a:lstStyle/>
          <a:p>
            <a:pPr>
              <a:lnSpc>
                <a:spcPct val="90000"/>
              </a:lnSpc>
              <a:spcAft>
                <a:spcPts val="600"/>
              </a:spcAft>
            </a:pPr>
            <a:r>
              <a:rPr lang="en-US" sz="1500" b="1" cap="all" dirty="0"/>
              <a:t>financial management services</a:t>
            </a:r>
            <a:endParaRPr lang="en-US" sz="1500" dirty="0"/>
          </a:p>
          <a:p>
            <a:pPr>
              <a:lnSpc>
                <a:spcPct val="90000"/>
              </a:lnSpc>
              <a:spcAft>
                <a:spcPts val="600"/>
              </a:spcAft>
            </a:pPr>
            <a:r>
              <a:rPr lang="en-US" sz="1400" dirty="0"/>
              <a:t>Financial Management Services is a HUD and NeighborWorks Certified program that provides counseling and education as well as financial assistance to help consumers gain and maintain financial independence through the following programs:</a:t>
            </a:r>
          </a:p>
          <a:p>
            <a:pPr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r>
              <a:rPr lang="en-US" sz="1400" dirty="0"/>
              <a:t>Basic household budget counseling</a:t>
            </a:r>
          </a:p>
          <a:p>
            <a:pPr marL="342900" indent="-228600">
              <a:lnSpc>
                <a:spcPct val="90000"/>
              </a:lnSpc>
              <a:spcAft>
                <a:spcPts val="600"/>
              </a:spcAft>
              <a:buFont typeface="Arial" panose="020B0604020202020204" pitchFamily="34" charset="0"/>
              <a:buChar char="•"/>
            </a:pPr>
            <a:r>
              <a:rPr lang="en-US" sz="1400" dirty="0"/>
              <a:t>Financial Coaching &amp; Case Management (debt management, credit repair, education,</a:t>
            </a:r>
          </a:p>
          <a:p>
            <a:pPr marL="342900" indent="-228600">
              <a:lnSpc>
                <a:spcPct val="90000"/>
              </a:lnSpc>
              <a:spcAft>
                <a:spcPts val="600"/>
              </a:spcAft>
              <a:buFont typeface="Arial" panose="020B0604020202020204" pitchFamily="34" charset="0"/>
              <a:buChar char="•"/>
            </a:pPr>
            <a:r>
              <a:rPr lang="en-US" sz="1400" dirty="0"/>
              <a:t>Savings/future planning, etc.)</a:t>
            </a:r>
          </a:p>
          <a:p>
            <a:pPr marL="342900" indent="-228600">
              <a:lnSpc>
                <a:spcPct val="90000"/>
              </a:lnSpc>
              <a:spcAft>
                <a:spcPts val="600"/>
              </a:spcAft>
              <a:buFont typeface="Arial" panose="020B0604020202020204" pitchFamily="34" charset="0"/>
              <a:buChar char="•"/>
            </a:pPr>
            <a:r>
              <a:rPr lang="en-US" sz="1400" dirty="0"/>
              <a:t>MSHDA Housing Choice Voucher Family Self-Sufficiency Program</a:t>
            </a:r>
          </a:p>
          <a:p>
            <a:pPr marL="342900" indent="-228600">
              <a:lnSpc>
                <a:spcPct val="90000"/>
              </a:lnSpc>
              <a:spcAft>
                <a:spcPts val="600"/>
              </a:spcAft>
              <a:buFont typeface="Arial" panose="020B0604020202020204" pitchFamily="34" charset="0"/>
              <a:buChar char="•"/>
            </a:pPr>
            <a:r>
              <a:rPr lang="en-US" sz="1400" dirty="0"/>
              <a:t>Individual Development Accounts (IDA)-matched savings accounts for specific asset purchase</a:t>
            </a:r>
          </a:p>
          <a:p>
            <a:pPr marL="342900" indent="-228600">
              <a:lnSpc>
                <a:spcPct val="90000"/>
              </a:lnSpc>
              <a:spcAft>
                <a:spcPts val="600"/>
              </a:spcAft>
              <a:buFont typeface="Arial" panose="020B0604020202020204" pitchFamily="34" charset="0"/>
              <a:buChar char="•"/>
            </a:pPr>
            <a:r>
              <a:rPr lang="en-US" sz="1400" dirty="0"/>
              <a:t>Free Income Tax preparation</a:t>
            </a:r>
          </a:p>
          <a:p>
            <a:pPr marL="342900" indent="-228600">
              <a:lnSpc>
                <a:spcPct val="90000"/>
              </a:lnSpc>
              <a:spcAft>
                <a:spcPts val="600"/>
              </a:spcAft>
              <a:buFont typeface="Arial" panose="020B0604020202020204" pitchFamily="34" charset="0"/>
              <a:buChar char="•"/>
            </a:pPr>
            <a:r>
              <a:rPr lang="en-US" sz="1400" dirty="0"/>
              <a:t>Bankruptcy Counseling and Education</a:t>
            </a:r>
          </a:p>
          <a:p>
            <a:pPr marL="342900" indent="-228600">
              <a:lnSpc>
                <a:spcPct val="90000"/>
              </a:lnSpc>
              <a:spcAft>
                <a:spcPts val="600"/>
              </a:spcAft>
              <a:buFont typeface="Arial" panose="020B0604020202020204" pitchFamily="34" charset="0"/>
              <a:buChar char="•"/>
            </a:pPr>
            <a:r>
              <a:rPr lang="en-US" sz="1400" dirty="0" err="1"/>
              <a:t>eHome</a:t>
            </a:r>
            <a:r>
              <a:rPr lang="en-US" sz="1400" dirty="0"/>
              <a:t> America Homebuyer’s Ed and </a:t>
            </a:r>
            <a:r>
              <a:rPr lang="en-US" sz="1400" dirty="0" err="1"/>
              <a:t>eMoney</a:t>
            </a:r>
            <a:r>
              <a:rPr lang="en-US" sz="1400" dirty="0"/>
              <a:t> Financial Capability online workshops</a:t>
            </a:r>
            <a:endParaRPr lang="en-US" sz="1200" dirty="0"/>
          </a:p>
          <a:p>
            <a:pPr marL="342900" indent="-228600">
              <a:lnSpc>
                <a:spcPct val="90000"/>
              </a:lnSpc>
              <a:spcAft>
                <a:spcPts val="600"/>
              </a:spcAft>
              <a:buFont typeface="Arial" panose="020B0604020202020204" pitchFamily="34" charset="0"/>
              <a:buChar char="•"/>
            </a:pPr>
            <a:endParaRPr lang="en-US" sz="1200" dirty="0"/>
          </a:p>
          <a:p>
            <a:pPr>
              <a:lnSpc>
                <a:spcPct val="90000"/>
              </a:lnSpc>
              <a:spcAft>
                <a:spcPts val="600"/>
              </a:spcAft>
            </a:pPr>
            <a:r>
              <a:rPr lang="en-US" sz="1500" b="1" cap="all" dirty="0"/>
              <a:t>crisis intervention</a:t>
            </a:r>
            <a:endParaRPr lang="en-US" sz="1500" dirty="0"/>
          </a:p>
          <a:p>
            <a:pPr>
              <a:lnSpc>
                <a:spcPct val="90000"/>
              </a:lnSpc>
              <a:spcAft>
                <a:spcPts val="600"/>
              </a:spcAft>
            </a:pPr>
            <a:r>
              <a:rPr lang="en-US" sz="1400" dirty="0"/>
              <a:t>Community Services staff receives thousands of customer calls and walk-ins each year for which they do initial assessments and provide direct crisis services to help those in need which include:</a:t>
            </a:r>
          </a:p>
          <a:p>
            <a:pPr indent="-228600">
              <a:lnSpc>
                <a:spcPct val="90000"/>
              </a:lnSpc>
              <a:spcAft>
                <a:spcPts val="600"/>
              </a:spcAft>
              <a:buFont typeface="Arial" panose="020B0604020202020204" pitchFamily="34" charset="0"/>
              <a:buChar char="•"/>
            </a:pPr>
            <a:endParaRPr lang="en-US" sz="1400" dirty="0"/>
          </a:p>
          <a:p>
            <a:pPr marL="342900" indent="-228600">
              <a:lnSpc>
                <a:spcPct val="90000"/>
              </a:lnSpc>
              <a:spcAft>
                <a:spcPts val="600"/>
              </a:spcAft>
              <a:buFont typeface="Arial" panose="020B0604020202020204" pitchFamily="34" charset="0"/>
              <a:buChar char="•"/>
            </a:pPr>
            <a:r>
              <a:rPr lang="en-US" sz="1400" dirty="0"/>
              <a:t>Information and Referral</a:t>
            </a:r>
          </a:p>
          <a:p>
            <a:pPr marL="342900" indent="-228600">
              <a:lnSpc>
                <a:spcPct val="90000"/>
              </a:lnSpc>
              <a:spcAft>
                <a:spcPts val="600"/>
              </a:spcAft>
              <a:buFont typeface="Arial" panose="020B0604020202020204" pitchFamily="34" charset="0"/>
              <a:buChar char="•"/>
            </a:pPr>
            <a:r>
              <a:rPr lang="en-US" sz="1400" dirty="0"/>
              <a:t>Emmet County Utility Pool Seasonal Emergency Utility Assistance including:  </a:t>
            </a:r>
          </a:p>
          <a:p>
            <a:pPr marL="514350" lvl="1">
              <a:lnSpc>
                <a:spcPct val="90000"/>
              </a:lnSpc>
              <a:spcAft>
                <a:spcPts val="600"/>
              </a:spcAft>
            </a:pPr>
            <a:r>
              <a:rPr lang="en-US" sz="1400" dirty="0"/>
              <a:t>-MEAP Utility Assistance, Blarney Castle Fuel Fund, Community Services Gap Fund</a:t>
            </a:r>
          </a:p>
          <a:p>
            <a:pPr marL="342900" indent="-228600">
              <a:lnSpc>
                <a:spcPct val="90000"/>
              </a:lnSpc>
              <a:spcAft>
                <a:spcPts val="600"/>
              </a:spcAft>
              <a:buFont typeface="Arial" panose="020B0604020202020204" pitchFamily="34" charset="0"/>
              <a:buChar char="•"/>
            </a:pPr>
            <a:r>
              <a:rPr lang="en-US" sz="1400" dirty="0"/>
              <a:t>Community Crisis Response</a:t>
            </a:r>
          </a:p>
          <a:p>
            <a:pPr indent="-228600">
              <a:lnSpc>
                <a:spcPct val="90000"/>
              </a:lnSpc>
              <a:spcAft>
                <a:spcPts val="600"/>
              </a:spcAft>
              <a:buFont typeface="Arial" panose="020B0604020202020204" pitchFamily="34" charset="0"/>
              <a:buChar char="•"/>
            </a:pPr>
            <a:endParaRPr lang="en-US" sz="600" dirty="0"/>
          </a:p>
        </p:txBody>
      </p:sp>
    </p:spTree>
    <p:extLst>
      <p:ext uri="{BB962C8B-B14F-4D97-AF65-F5344CB8AC3E}">
        <p14:creationId xmlns:p14="http://schemas.microsoft.com/office/powerpoint/2010/main" val="540845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42E3B11-79A7-493A-8C1E-D4C511908670}"/>
              </a:ext>
            </a:extLst>
          </p:cNvPr>
          <p:cNvPicPr>
            <a:picLocks noChangeAspect="1"/>
          </p:cNvPicPr>
          <p:nvPr/>
        </p:nvPicPr>
        <p:blipFill rotWithShape="1">
          <a:blip r:embed="rId3"/>
          <a:srcRect l="13333" t="36666" r="78333" b="12963"/>
          <a:stretch/>
        </p:blipFill>
        <p:spPr>
          <a:xfrm>
            <a:off x="2471496" y="643466"/>
            <a:ext cx="1638658" cy="5571066"/>
          </a:xfrm>
          <a:prstGeom prst="rect">
            <a:avLst/>
          </a:prstGeom>
        </p:spPr>
      </p:pic>
      <p:cxnSp>
        <p:nvCxnSpPr>
          <p:cNvPr id="21"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BF5F02B-9149-4616-89DE-B525118B9ECA}"/>
              </a:ext>
            </a:extLst>
          </p:cNvPr>
          <p:cNvPicPr>
            <a:picLocks noChangeAspect="1"/>
          </p:cNvPicPr>
          <p:nvPr/>
        </p:nvPicPr>
        <p:blipFill rotWithShape="1">
          <a:blip r:embed="rId4"/>
          <a:srcRect l="55000" t="24746" r="11667" b="8519"/>
          <a:stretch/>
        </p:blipFill>
        <p:spPr>
          <a:xfrm>
            <a:off x="6106249" y="484840"/>
            <a:ext cx="5239775" cy="5900828"/>
          </a:xfrm>
          <a:prstGeom prst="rect">
            <a:avLst/>
          </a:prstGeom>
        </p:spPr>
      </p:pic>
    </p:spTree>
    <p:extLst>
      <p:ext uri="{BB962C8B-B14F-4D97-AF65-F5344CB8AC3E}">
        <p14:creationId xmlns:p14="http://schemas.microsoft.com/office/powerpoint/2010/main" val="4168664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0B66C60-D50B-4728-B74B-896EC0CE3AE4}"/>
              </a:ext>
            </a:extLst>
          </p:cNvPr>
          <p:cNvSpPr txBox="1"/>
          <p:nvPr/>
        </p:nvSpPr>
        <p:spPr>
          <a:xfrm>
            <a:off x="1154612" y="1960716"/>
            <a:ext cx="9231410" cy="959766"/>
          </a:xfrm>
          <a:prstGeom prst="rect">
            <a:avLst/>
          </a:prstGeom>
        </p:spPr>
        <p:txBody>
          <a:bodyPr vert="horz" lIns="91440" tIns="45720" rIns="91440" bIns="45720" rtlCol="0" anchor="b">
            <a:normAutofit/>
          </a:bodyPr>
          <a:lstStyle/>
          <a:p>
            <a:pPr>
              <a:lnSpc>
                <a:spcPct val="90000"/>
              </a:lnSpc>
              <a:spcBef>
                <a:spcPct val="0"/>
              </a:spcBef>
              <a:spcAft>
                <a:spcPts val="600"/>
              </a:spcAft>
              <a:defRPr/>
            </a:pPr>
            <a:r>
              <a:rPr lang="en-US" sz="4800" kern="1200" dirty="0">
                <a:solidFill>
                  <a:schemeClr val="tx1"/>
                </a:solidFill>
                <a:latin typeface="+mj-lt"/>
                <a:ea typeface="+mj-ea"/>
                <a:cs typeface="+mj-cs"/>
              </a:rPr>
              <a:t>IV. OPERATIONS PLANS/ROMA</a:t>
            </a:r>
          </a:p>
        </p:txBody>
      </p:sp>
    </p:spTree>
    <p:extLst>
      <p:ext uri="{BB962C8B-B14F-4D97-AF65-F5344CB8AC3E}">
        <p14:creationId xmlns:p14="http://schemas.microsoft.com/office/powerpoint/2010/main" val="10512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Triangle 72">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Rectangle 2"/>
          <p:cNvSpPr>
            <a:spLocks noGrp="1" noChangeArrowheads="1"/>
          </p:cNvSpPr>
          <p:nvPr>
            <p:ph type="title"/>
          </p:nvPr>
        </p:nvSpPr>
        <p:spPr>
          <a:xfrm>
            <a:off x="641775" y="679381"/>
            <a:ext cx="5143206" cy="1867880"/>
          </a:xfrm>
        </p:spPr>
        <p:txBody>
          <a:bodyPr vert="horz" lIns="91440" tIns="45720" rIns="91440" bIns="45720" rtlCol="0" anchor="ctr">
            <a:normAutofit fontScale="90000"/>
          </a:bodyPr>
          <a:lstStyle/>
          <a:p>
            <a:pPr>
              <a:defRPr/>
            </a:pPr>
            <a:r>
              <a:rPr lang="en-US" kern="1200" dirty="0">
                <a:solidFill>
                  <a:schemeClr val="tx1"/>
                </a:solidFill>
                <a:latin typeface="+mj-lt"/>
                <a:ea typeface="+mj-ea"/>
                <a:cs typeface="+mj-cs"/>
              </a:rPr>
              <a:t>Operations Plan / ROMA Progress Report </a:t>
            </a:r>
            <a:br>
              <a:rPr lang="en-US" kern="1200" dirty="0">
                <a:solidFill>
                  <a:schemeClr val="tx1"/>
                </a:solidFill>
                <a:latin typeface="+mj-lt"/>
                <a:ea typeface="+mj-ea"/>
                <a:cs typeface="+mj-cs"/>
              </a:rPr>
            </a:br>
            <a:r>
              <a:rPr lang="en-US" sz="3600" i="1" kern="1200" dirty="0">
                <a:solidFill>
                  <a:schemeClr val="tx1"/>
                </a:solidFill>
                <a:latin typeface="+mj-lt"/>
                <a:ea typeface="+mj-ea"/>
                <a:cs typeface="+mj-cs"/>
              </a:rPr>
              <a:t>(Monthly by Department)</a:t>
            </a:r>
          </a:p>
        </p:txBody>
      </p:sp>
      <p:pic>
        <p:nvPicPr>
          <p:cNvPr id="3" name="Picture 2">
            <a:extLst>
              <a:ext uri="{FF2B5EF4-FFF2-40B4-BE49-F238E27FC236}">
                <a16:creationId xmlns:a16="http://schemas.microsoft.com/office/drawing/2014/main" id="{C27A4B7F-C581-4660-A1E4-B440356DEB3C}"/>
              </a:ext>
            </a:extLst>
          </p:cNvPr>
          <p:cNvPicPr>
            <a:picLocks noChangeAspect="1"/>
          </p:cNvPicPr>
          <p:nvPr/>
        </p:nvPicPr>
        <p:blipFill>
          <a:blip r:embed="rId3"/>
          <a:stretch>
            <a:fillRect/>
          </a:stretch>
        </p:blipFill>
        <p:spPr>
          <a:xfrm>
            <a:off x="5788671" y="903702"/>
            <a:ext cx="5630392" cy="5189187"/>
          </a:xfrm>
          <a:prstGeom prst="rect">
            <a:avLst/>
          </a:prstGeom>
        </p:spPr>
      </p:pic>
      <p:sp>
        <p:nvSpPr>
          <p:cNvPr id="6" name="TextBox 5">
            <a:extLst>
              <a:ext uri="{FF2B5EF4-FFF2-40B4-BE49-F238E27FC236}">
                <a16:creationId xmlns:a16="http://schemas.microsoft.com/office/drawing/2014/main" id="{4014420C-AD7C-4276-AE64-4E59915D43BA}"/>
              </a:ext>
            </a:extLst>
          </p:cNvPr>
          <p:cNvSpPr txBox="1"/>
          <p:nvPr/>
        </p:nvSpPr>
        <p:spPr>
          <a:xfrm>
            <a:off x="772937" y="3200912"/>
            <a:ext cx="5486395" cy="2107667"/>
          </a:xfrm>
          <a:prstGeom prst="rect">
            <a:avLst/>
          </a:prstGeom>
        </p:spPr>
        <p:txBody>
          <a:bodyPr vert="horz" lIns="91440" tIns="45720" rIns="91440" bIns="45720" rtlCol="0" anchor="t">
            <a:normAutofit/>
          </a:bodyPr>
          <a:lstStyle/>
          <a:p>
            <a:pPr>
              <a:lnSpc>
                <a:spcPct val="90000"/>
              </a:lnSpc>
              <a:spcAft>
                <a:spcPts val="600"/>
              </a:spcAft>
            </a:pPr>
            <a:r>
              <a:rPr lang="en-US" sz="2000" b="1" dirty="0"/>
              <a:t>R</a:t>
            </a:r>
            <a:r>
              <a:rPr lang="en-US" sz="2000" dirty="0"/>
              <a:t>esults </a:t>
            </a:r>
            <a:r>
              <a:rPr lang="en-US" sz="2000" b="1" dirty="0"/>
              <a:t>O</a:t>
            </a:r>
            <a:r>
              <a:rPr lang="en-US" sz="2000" dirty="0"/>
              <a:t>riented </a:t>
            </a:r>
            <a:r>
              <a:rPr lang="en-US" sz="2000" b="1" dirty="0"/>
              <a:t>M</a:t>
            </a:r>
            <a:r>
              <a:rPr lang="en-US" sz="2000" dirty="0"/>
              <a:t>anagement and </a:t>
            </a:r>
            <a:r>
              <a:rPr lang="en-US" sz="2000" b="1" dirty="0"/>
              <a:t>A</a:t>
            </a:r>
            <a:r>
              <a:rPr lang="en-US" sz="2000" dirty="0"/>
              <a:t>ccountability: a performance-based initiative designed to preserve the anti-poverty focus of community action and to promote greater effectiveness among state and local agencies receiving Community Services Block Grant (CSBG) funds.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Triangle 1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31"/>
          <p:cNvSpPr txBox="1">
            <a:spLocks noChangeArrowheads="1"/>
          </p:cNvSpPr>
          <p:nvPr/>
        </p:nvSpPr>
        <p:spPr bwMode="auto">
          <a:xfrm>
            <a:off x="834672" y="639938"/>
            <a:ext cx="9471956" cy="8754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0"/>
              </a:spcBef>
              <a:spcAft>
                <a:spcPts val="600"/>
              </a:spcAft>
            </a:pPr>
            <a:r>
              <a:rPr lang="en-US" sz="4200" u="sng" kern="1200" dirty="0">
                <a:solidFill>
                  <a:schemeClr val="tx1"/>
                </a:solidFill>
                <a:latin typeface="+mj-lt"/>
                <a:ea typeface="+mj-ea"/>
                <a:cs typeface="+mj-cs"/>
              </a:rPr>
              <a:t>Operations Plan / ROMA* Progress Report</a:t>
            </a:r>
          </a:p>
        </p:txBody>
      </p:sp>
      <p:pic>
        <p:nvPicPr>
          <p:cNvPr id="3" name="Picture 2">
            <a:extLst>
              <a:ext uri="{FF2B5EF4-FFF2-40B4-BE49-F238E27FC236}">
                <a16:creationId xmlns:a16="http://schemas.microsoft.com/office/drawing/2014/main" id="{4A596475-E9C4-42B8-8061-A10BF8FA527A}"/>
              </a:ext>
            </a:extLst>
          </p:cNvPr>
          <p:cNvPicPr>
            <a:picLocks noChangeAspect="1"/>
          </p:cNvPicPr>
          <p:nvPr/>
        </p:nvPicPr>
        <p:blipFill>
          <a:blip r:embed="rId3"/>
          <a:stretch>
            <a:fillRect/>
          </a:stretch>
        </p:blipFill>
        <p:spPr>
          <a:xfrm>
            <a:off x="813239" y="1677310"/>
            <a:ext cx="10733588" cy="2465707"/>
          </a:xfrm>
          <a:prstGeom prst="rect">
            <a:avLst/>
          </a:prstGeom>
        </p:spPr>
      </p:pic>
      <p:sp>
        <p:nvSpPr>
          <p:cNvPr id="10" name="TextBox 9">
            <a:extLst>
              <a:ext uri="{FF2B5EF4-FFF2-40B4-BE49-F238E27FC236}">
                <a16:creationId xmlns:a16="http://schemas.microsoft.com/office/drawing/2014/main" id="{E2AF5726-316A-4A21-9639-D08971EB2BC3}"/>
              </a:ext>
            </a:extLst>
          </p:cNvPr>
          <p:cNvSpPr txBox="1"/>
          <p:nvPr/>
        </p:nvSpPr>
        <p:spPr>
          <a:xfrm>
            <a:off x="738592" y="4251767"/>
            <a:ext cx="9664116" cy="1904301"/>
          </a:xfrm>
          <a:prstGeom prst="rect">
            <a:avLst/>
          </a:prstGeom>
        </p:spPr>
        <p:txBody>
          <a:bodyPr vert="horz" lIns="91440" tIns="45720" rIns="91440" bIns="45720" rtlCol="0" anchor="t">
            <a:noAutofit/>
          </a:bodyPr>
          <a:lstStyle/>
          <a:p>
            <a:pPr marL="342900" indent="-228600" algn="just">
              <a:lnSpc>
                <a:spcPct val="90000"/>
              </a:lnSpc>
              <a:spcAft>
                <a:spcPts val="600"/>
              </a:spcAft>
              <a:buFont typeface="Arial" panose="020B0604020202020204" pitchFamily="34" charset="0"/>
              <a:buChar char="•"/>
              <a:defRPr/>
            </a:pPr>
            <a:r>
              <a:rPr lang="en-US" sz="1400" dirty="0"/>
              <a:t>Grant Contract name </a:t>
            </a:r>
          </a:p>
          <a:p>
            <a:pPr marL="342900" indent="-228600" algn="just">
              <a:lnSpc>
                <a:spcPct val="90000"/>
              </a:lnSpc>
              <a:spcAft>
                <a:spcPts val="600"/>
              </a:spcAft>
              <a:buFont typeface="Arial" panose="020B0604020202020204" pitchFamily="34" charset="0"/>
              <a:buChar char="•"/>
              <a:defRPr/>
            </a:pPr>
            <a:r>
              <a:rPr lang="en-US" sz="1400" dirty="0"/>
              <a:t>Total Grant Amount</a:t>
            </a:r>
          </a:p>
          <a:p>
            <a:pPr marL="342900" indent="-228600" algn="just">
              <a:lnSpc>
                <a:spcPct val="90000"/>
              </a:lnSpc>
              <a:spcAft>
                <a:spcPts val="600"/>
              </a:spcAft>
              <a:buFont typeface="Arial" panose="020B0604020202020204" pitchFamily="34" charset="0"/>
              <a:buChar char="•"/>
              <a:defRPr/>
            </a:pPr>
            <a:r>
              <a:rPr lang="en-US" sz="1400" b="1" dirty="0"/>
              <a:t>ROMA</a:t>
            </a:r>
            <a:r>
              <a:rPr lang="en-US" sz="1400" dirty="0"/>
              <a:t> Service or Outcome Goal Statement(s)</a:t>
            </a:r>
          </a:p>
          <a:p>
            <a:pPr marL="342900" indent="-228600" algn="just">
              <a:lnSpc>
                <a:spcPct val="90000"/>
              </a:lnSpc>
              <a:spcAft>
                <a:spcPts val="600"/>
              </a:spcAft>
              <a:buFont typeface="Arial" panose="020B0604020202020204" pitchFamily="34" charset="0"/>
              <a:buChar char="•"/>
              <a:defRPr/>
            </a:pPr>
            <a:r>
              <a:rPr lang="en-US" sz="1400" dirty="0"/>
              <a:t>FY Goals completed this month &amp; year-to-date </a:t>
            </a:r>
          </a:p>
          <a:p>
            <a:pPr marL="342900" indent="-228600" algn="just">
              <a:lnSpc>
                <a:spcPct val="90000"/>
              </a:lnSpc>
              <a:spcAft>
                <a:spcPts val="600"/>
              </a:spcAft>
              <a:buFont typeface="Arial" panose="020B0604020202020204" pitchFamily="34" charset="0"/>
              <a:buChar char="•"/>
              <a:defRPr/>
            </a:pPr>
            <a:r>
              <a:rPr lang="en-US" sz="1400" dirty="0"/>
              <a:t>Expenditures this month, Year-to-date, and balance</a:t>
            </a:r>
          </a:p>
          <a:p>
            <a:pPr marL="342900" indent="-228600" algn="just">
              <a:lnSpc>
                <a:spcPct val="90000"/>
              </a:lnSpc>
              <a:spcAft>
                <a:spcPts val="600"/>
              </a:spcAft>
              <a:buFont typeface="Arial" panose="020B0604020202020204" pitchFamily="34" charset="0"/>
              <a:buChar char="•"/>
              <a:defRPr/>
            </a:pPr>
            <a:r>
              <a:rPr lang="en-US" sz="1400" dirty="0"/>
              <a:t>% of total grant funds spent</a:t>
            </a:r>
          </a:p>
          <a:p>
            <a:pPr marL="342900" indent="-228600" algn="just">
              <a:lnSpc>
                <a:spcPct val="90000"/>
              </a:lnSpc>
              <a:spcAft>
                <a:spcPts val="600"/>
              </a:spcAft>
              <a:buFont typeface="Arial" panose="020B0604020202020204" pitchFamily="34" charset="0"/>
              <a:buChar char="•"/>
              <a:defRPr/>
            </a:pPr>
            <a:r>
              <a:rPr lang="en-US" sz="1400" dirty="0"/>
              <a:t>% goals completed</a:t>
            </a:r>
          </a:p>
        </p:txBody>
      </p:sp>
    </p:spTree>
    <p:extLst>
      <p:ext uri="{BB962C8B-B14F-4D97-AF65-F5344CB8AC3E}">
        <p14:creationId xmlns:p14="http://schemas.microsoft.com/office/powerpoint/2010/main" val="23373226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ight Triangle 13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Rectangle 2"/>
          <p:cNvSpPr>
            <a:spLocks noGrp="1" noChangeArrowheads="1"/>
          </p:cNvSpPr>
          <p:nvPr>
            <p:ph type="title"/>
          </p:nvPr>
        </p:nvSpPr>
        <p:spPr>
          <a:xfrm>
            <a:off x="884024" y="903550"/>
            <a:ext cx="8074815" cy="764383"/>
          </a:xfrm>
        </p:spPr>
        <p:txBody>
          <a:bodyPr anchor="ctr">
            <a:normAutofit fontScale="90000"/>
          </a:bodyPr>
          <a:lstStyle/>
          <a:p>
            <a:pPr eaLnBrk="1" hangingPunct="1">
              <a:defRPr/>
            </a:pPr>
            <a:r>
              <a:rPr lang="en-US" sz="5600" dirty="0"/>
              <a:t>NMCAA &amp; Current Realities</a:t>
            </a:r>
          </a:p>
        </p:txBody>
      </p:sp>
      <p:sp>
        <p:nvSpPr>
          <p:cNvPr id="24579" name="Rectangle 3"/>
          <p:cNvSpPr>
            <a:spLocks noGrp="1" noChangeArrowheads="1"/>
          </p:cNvSpPr>
          <p:nvPr>
            <p:ph idx="1"/>
          </p:nvPr>
        </p:nvSpPr>
        <p:spPr>
          <a:xfrm>
            <a:off x="968000" y="1692183"/>
            <a:ext cx="9416972" cy="3633154"/>
          </a:xfrm>
        </p:spPr>
        <p:txBody>
          <a:bodyPr anchor="t">
            <a:noAutofit/>
          </a:bodyPr>
          <a:lstStyle/>
          <a:p>
            <a:pPr eaLnBrk="1" hangingPunct="1">
              <a:defRPr/>
            </a:pPr>
            <a:r>
              <a:rPr lang="en-US" sz="2400" dirty="0"/>
              <a:t>Funding Uncertainties </a:t>
            </a:r>
          </a:p>
          <a:p>
            <a:pPr eaLnBrk="1" hangingPunct="1">
              <a:defRPr/>
            </a:pPr>
            <a:r>
              <a:rPr lang="en-US" sz="2400" dirty="0"/>
              <a:t>High quality operations at all levels; excellent reputation</a:t>
            </a:r>
          </a:p>
          <a:p>
            <a:pPr eaLnBrk="1" hangingPunct="1">
              <a:defRPr/>
            </a:pPr>
            <a:r>
              <a:rPr lang="en-US" sz="2400" dirty="0"/>
              <a:t>Over 170 grants &amp; contracts, braided together to provide strong, broad mix of services</a:t>
            </a:r>
          </a:p>
          <a:p>
            <a:pPr eaLnBrk="1" hangingPunct="1">
              <a:defRPr/>
            </a:pPr>
            <a:r>
              <a:rPr lang="en-US" sz="2400" dirty="0"/>
              <a:t>Must restructure access and practices for across-the-board service bundling</a:t>
            </a:r>
          </a:p>
          <a:p>
            <a:pPr eaLnBrk="1" hangingPunct="1">
              <a:defRPr/>
            </a:pPr>
            <a:r>
              <a:rPr lang="en-US" sz="2400" dirty="0"/>
              <a:t>Must further diversify revenue streams with systematic fundraising, </a:t>
            </a:r>
            <a:br>
              <a:rPr lang="en-US" sz="2400" dirty="0"/>
            </a:br>
            <a:r>
              <a:rPr lang="en-US" sz="2400" dirty="0"/>
              <a:t>AND complete culture-shift as a Culture of Philanthropy</a:t>
            </a:r>
          </a:p>
          <a:p>
            <a:pPr eaLnBrk="1" hangingPunct="1">
              <a:defRPr/>
            </a:pPr>
            <a:r>
              <a:rPr lang="en-US" sz="2400" dirty="0"/>
              <a:t>Ramp up Housing Development</a:t>
            </a:r>
          </a:p>
          <a:p>
            <a:pPr eaLnBrk="1" hangingPunct="1">
              <a:defRPr/>
            </a:pPr>
            <a:r>
              <a:rPr lang="en-US" sz="2400" dirty="0"/>
              <a:t>Friends and ambassadors to better tell the story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8" name="Rectangle 4"/>
          <p:cNvSpPr>
            <a:spLocks noGrp="1" noChangeArrowheads="1"/>
          </p:cNvSpPr>
          <p:nvPr>
            <p:ph type="title"/>
          </p:nvPr>
        </p:nvSpPr>
        <p:spPr>
          <a:xfrm>
            <a:off x="1075767" y="1188637"/>
            <a:ext cx="2988234" cy="4480726"/>
          </a:xfrm>
        </p:spPr>
        <p:txBody>
          <a:bodyPr>
            <a:normAutofit/>
          </a:bodyPr>
          <a:lstStyle/>
          <a:p>
            <a:pPr algn="r" eaLnBrk="1" hangingPunct="1">
              <a:defRPr/>
            </a:pPr>
            <a:r>
              <a:rPr lang="en-US" sz="5600">
                <a:latin typeface="Calibri" panose="020F0502020204030204" pitchFamily="34" charset="0"/>
                <a:cs typeface="Calibri" panose="020F0502020204030204" pitchFamily="34" charset="0"/>
              </a:rPr>
              <a:t>Summary</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269" name="Rectangle 5"/>
          <p:cNvSpPr>
            <a:spLocks noGrp="1" noChangeArrowheads="1"/>
          </p:cNvSpPr>
          <p:nvPr>
            <p:ph idx="1"/>
          </p:nvPr>
        </p:nvSpPr>
        <p:spPr>
          <a:xfrm>
            <a:off x="4938685" y="732535"/>
            <a:ext cx="6491312" cy="5498621"/>
          </a:xfrm>
        </p:spPr>
        <p:txBody>
          <a:bodyPr anchor="ctr">
            <a:normAutofit/>
          </a:bodyPr>
          <a:lstStyle/>
          <a:p>
            <a:pPr eaLnBrk="1" hangingPunct="1">
              <a:defRPr/>
            </a:pPr>
            <a:r>
              <a:rPr lang="en-US" sz="2400" dirty="0">
                <a:latin typeface="Calibri" panose="020F0502020204030204" pitchFamily="34" charset="0"/>
                <a:ea typeface="Verdana" panose="020B0604030504040204" pitchFamily="34" charset="0"/>
                <a:cs typeface="Calibri" panose="020F0502020204030204" pitchFamily="34" charset="0"/>
              </a:rPr>
              <a:t>Please review this handout, the NMCAA By-Laws, the Code of Ethics, your Board Books, and the Executive Director’s Monthly Report Presentation</a:t>
            </a:r>
            <a:br>
              <a:rPr lang="en-US" sz="2400" dirty="0">
                <a:latin typeface="Calibri" panose="020F0502020204030204" pitchFamily="34" charset="0"/>
                <a:ea typeface="Verdana" panose="020B0604030504040204" pitchFamily="34" charset="0"/>
                <a:cs typeface="Calibri" panose="020F0502020204030204" pitchFamily="34" charset="0"/>
              </a:rPr>
            </a:br>
            <a:endParaRPr lang="en-US" sz="2400" dirty="0">
              <a:latin typeface="Calibri" panose="020F0502020204030204" pitchFamily="34" charset="0"/>
              <a:ea typeface="Verdana" panose="020B0604030504040204" pitchFamily="34" charset="0"/>
              <a:cs typeface="Calibri" panose="020F0502020204030204" pitchFamily="34" charset="0"/>
            </a:endParaRPr>
          </a:p>
          <a:p>
            <a:pPr eaLnBrk="1" hangingPunct="1">
              <a:defRPr/>
            </a:pPr>
            <a:r>
              <a:rPr lang="en-US" sz="2400" dirty="0">
                <a:latin typeface="Calibri" panose="020F0502020204030204" pitchFamily="34" charset="0"/>
                <a:ea typeface="Verdana" panose="020B0604030504040204" pitchFamily="34" charset="0"/>
                <a:cs typeface="Calibri" panose="020F0502020204030204" pitchFamily="34" charset="0"/>
              </a:rPr>
              <a:t>Everything is on the website: </a:t>
            </a:r>
            <a:r>
              <a:rPr lang="en-US" sz="2400" dirty="0">
                <a:latin typeface="Calibri" panose="020F0502020204030204" pitchFamily="34" charset="0"/>
                <a:ea typeface="Verdana" panose="020B0604030504040204" pitchFamily="34" charset="0"/>
                <a:cs typeface="Calibri" panose="020F0502020204030204" pitchFamily="34" charset="0"/>
                <a:hlinkClick r:id="rId3"/>
              </a:rPr>
              <a:t>www.nmcaa.net</a:t>
            </a:r>
            <a:r>
              <a:rPr lang="en-US" sz="2400" dirty="0">
                <a:latin typeface="Calibri" panose="020F0502020204030204" pitchFamily="34" charset="0"/>
                <a:ea typeface="Verdana" panose="020B0604030504040204" pitchFamily="34" charset="0"/>
                <a:cs typeface="Calibri" panose="020F0502020204030204" pitchFamily="34" charset="0"/>
              </a:rPr>
              <a:t> =&gt;About Us =&gt; Board of Directors</a:t>
            </a:r>
            <a:br>
              <a:rPr lang="en-US" sz="2400" dirty="0">
                <a:latin typeface="Calibri" panose="020F0502020204030204" pitchFamily="34" charset="0"/>
                <a:ea typeface="Verdana" panose="020B0604030504040204" pitchFamily="34" charset="0"/>
                <a:cs typeface="Calibri" panose="020F0502020204030204" pitchFamily="34" charset="0"/>
              </a:rPr>
            </a:br>
            <a:endParaRPr lang="en-US" sz="2400" dirty="0">
              <a:latin typeface="Calibri" panose="020F0502020204030204" pitchFamily="34" charset="0"/>
              <a:ea typeface="Verdana" panose="020B0604030504040204" pitchFamily="34" charset="0"/>
              <a:cs typeface="Calibri" panose="020F0502020204030204" pitchFamily="34" charset="0"/>
            </a:endParaRPr>
          </a:p>
          <a:p>
            <a:pPr marL="0" indent="0">
              <a:buNone/>
              <a:defRPr/>
            </a:pPr>
            <a:r>
              <a:rPr lang="en-US" sz="2400" b="1" dirty="0">
                <a:latin typeface="Calibri" panose="020F0502020204030204" pitchFamily="34" charset="0"/>
                <a:ea typeface="Verdana" panose="020B0604030504040204" pitchFamily="34" charset="0"/>
                <a:cs typeface="Calibri" panose="020F0502020204030204" pitchFamily="34" charset="0"/>
              </a:rPr>
              <a:t>More information always available!</a:t>
            </a:r>
            <a:br>
              <a:rPr lang="en-US" sz="2400" dirty="0">
                <a:latin typeface="Calibri" panose="020F0502020204030204" pitchFamily="34" charset="0"/>
                <a:ea typeface="Verdana" panose="020B0604030504040204" pitchFamily="34" charset="0"/>
                <a:cs typeface="Calibri" panose="020F0502020204030204" pitchFamily="34" charset="0"/>
              </a:rPr>
            </a:br>
            <a:endParaRPr lang="en-US" sz="2400" dirty="0">
              <a:latin typeface="Calibri" panose="020F0502020204030204" pitchFamily="34" charset="0"/>
              <a:ea typeface="Verdana" panose="020B0604030504040204" pitchFamily="34" charset="0"/>
              <a:cs typeface="Calibri" panose="020F0502020204030204" pitchFamily="34" charset="0"/>
            </a:endParaRPr>
          </a:p>
          <a:p>
            <a:pPr eaLnBrk="1" hangingPunct="1">
              <a:defRPr/>
            </a:pPr>
            <a:r>
              <a:rPr lang="en-US" sz="2400" dirty="0">
                <a:latin typeface="Calibri" panose="020F0502020204030204" pitchFamily="34" charset="0"/>
                <a:ea typeface="Verdana" panose="020B0604030504040204" pitchFamily="34" charset="0"/>
                <a:cs typeface="Calibri" panose="020F0502020204030204" pitchFamily="34" charset="0"/>
              </a:rPr>
              <a:t>NMCAA main office: 800.632.7334 or 231.947.3780</a:t>
            </a:r>
            <a:br>
              <a:rPr lang="en-US" sz="2400" dirty="0">
                <a:latin typeface="Calibri" panose="020F0502020204030204" pitchFamily="34" charset="0"/>
                <a:ea typeface="Verdana" panose="020B0604030504040204" pitchFamily="34" charset="0"/>
                <a:cs typeface="Calibri" panose="020F0502020204030204" pitchFamily="34" charset="0"/>
              </a:rPr>
            </a:br>
            <a:endParaRPr lang="en-US" sz="2400" dirty="0">
              <a:latin typeface="Calibri" panose="020F0502020204030204" pitchFamily="34" charset="0"/>
              <a:ea typeface="Verdana" panose="020B0604030504040204" pitchFamily="34" charset="0"/>
              <a:cs typeface="Calibri" panose="020F0502020204030204" pitchFamily="34" charset="0"/>
            </a:endParaRPr>
          </a:p>
          <a:p>
            <a:pPr eaLnBrk="1" hangingPunct="1">
              <a:defRPr/>
            </a:pPr>
            <a:r>
              <a:rPr lang="en-US" sz="2400" dirty="0">
                <a:latin typeface="Calibri" panose="020F0502020204030204" pitchFamily="34" charset="0"/>
                <a:ea typeface="Verdana" panose="020B0604030504040204" pitchFamily="34" charset="0"/>
                <a:cs typeface="Calibri" panose="020F0502020204030204" pitchFamily="34" charset="0"/>
              </a:rPr>
              <a:t>Kerry’s direct office line: 231.346.2061</a:t>
            </a:r>
            <a:br>
              <a:rPr lang="en-US" sz="1500" dirty="0">
                <a:latin typeface="Calibri" panose="020F0502020204030204" pitchFamily="34" charset="0"/>
                <a:ea typeface="Verdana" panose="020B0604030504040204" pitchFamily="34" charset="0"/>
                <a:cs typeface="Calibri" panose="020F0502020204030204" pitchFamily="34" charset="0"/>
              </a:rPr>
            </a:br>
            <a:endParaRPr lang="en-US" sz="1500" dirty="0">
              <a:latin typeface="Calibri" panose="020F0502020204030204" pitchFamily="34" charset="0"/>
              <a:ea typeface="Verdana" panose="020B0604030504040204" pitchFamily="34" charset="0"/>
              <a:cs typeface="Calibri" panose="020F0502020204030204" pitchFamily="34" charset="0"/>
            </a:endParaRPr>
          </a:p>
        </p:txBody>
      </p:sp>
    </p:spTree>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A724DBA-D2D9-471E-8ED7-2015DDD95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BD4AE95-0F15-482C-BDC7-759B0880AB3E}"/>
              </a:ext>
            </a:extLst>
          </p:cNvPr>
          <p:cNvPicPr>
            <a:picLocks noChangeAspect="1"/>
          </p:cNvPicPr>
          <p:nvPr/>
        </p:nvPicPr>
        <p:blipFill rotWithShape="1">
          <a:blip r:embed="rId3"/>
          <a:srcRect l="64167" t="14445" r="8333" b="12963"/>
          <a:stretch/>
        </p:blipFill>
        <p:spPr>
          <a:xfrm>
            <a:off x="1315616" y="155549"/>
            <a:ext cx="4012164" cy="5957406"/>
          </a:xfrm>
          <a:prstGeom prst="rect">
            <a:avLst/>
          </a:prstGeom>
        </p:spPr>
      </p:pic>
      <p:sp>
        <p:nvSpPr>
          <p:cNvPr id="32" name="Rectangle 3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1811D4-A8E3-4BD7-9D9A-FE9AE371EE67}"/>
              </a:ext>
            </a:extLst>
          </p:cNvPr>
          <p:cNvSpPr txBox="1"/>
          <p:nvPr/>
        </p:nvSpPr>
        <p:spPr>
          <a:xfrm>
            <a:off x="6632165" y="1651519"/>
            <a:ext cx="5270858" cy="4108572"/>
          </a:xfrm>
          <a:prstGeom prst="rect">
            <a:avLst/>
          </a:prstGeom>
        </p:spPr>
        <p:txBody>
          <a:bodyPr vert="horz" lIns="91440" tIns="45720" rIns="91440" bIns="45720" rtlCol="0" anchor="ctr">
            <a:normAutofit fontScale="55000" lnSpcReduction="20000"/>
          </a:bodyPr>
          <a:lstStyle/>
          <a:p>
            <a:pPr indent="-228600">
              <a:lnSpc>
                <a:spcPct val="90000"/>
              </a:lnSpc>
              <a:spcAft>
                <a:spcPts val="600"/>
              </a:spcAft>
              <a:buFont typeface="Arial" panose="020B0604020202020204" pitchFamily="34" charset="0"/>
              <a:buChar char="•"/>
            </a:pPr>
            <a:endParaRPr lang="en-US" sz="1300" dirty="0"/>
          </a:p>
          <a:p>
            <a:pPr indent="-228600">
              <a:lnSpc>
                <a:spcPct val="90000"/>
              </a:lnSpc>
              <a:spcAft>
                <a:spcPts val="600"/>
              </a:spcAft>
              <a:buFont typeface="Arial" panose="020B0604020202020204" pitchFamily="34" charset="0"/>
              <a:buChar char="•"/>
            </a:pPr>
            <a:endParaRPr lang="en-US" sz="1300" dirty="0"/>
          </a:p>
          <a:p>
            <a:pPr>
              <a:lnSpc>
                <a:spcPct val="90000"/>
              </a:lnSpc>
              <a:spcAft>
                <a:spcPts val="600"/>
              </a:spcAft>
            </a:pPr>
            <a:endParaRPr lang="en-US" sz="1300" dirty="0"/>
          </a:p>
          <a:p>
            <a:pPr>
              <a:lnSpc>
                <a:spcPct val="90000"/>
              </a:lnSpc>
              <a:spcAft>
                <a:spcPts val="600"/>
              </a:spcAft>
            </a:pPr>
            <a:r>
              <a:rPr lang="en-US" sz="4400" dirty="0"/>
              <a:t>The origin of Community Action was the enactment of the Economic Opportunity Act of 1964, with the primary purpose of the Community Action Agency (CAA) to provide a local mechanism through which communities work to determine the best approaches to solving the problems of poverty, and act to bring together a wide range of Federal, State, and local resources to implement the approaches.</a:t>
            </a:r>
            <a:endParaRPr lang="en-US" sz="1300" dirty="0"/>
          </a:p>
          <a:p>
            <a:pPr indent="-228600">
              <a:lnSpc>
                <a:spcPct val="90000"/>
              </a:lnSpc>
              <a:spcAft>
                <a:spcPts val="600"/>
              </a:spcAft>
              <a:buFont typeface="Arial" panose="020B0604020202020204" pitchFamily="34" charset="0"/>
              <a:buChar char="•"/>
            </a:pPr>
            <a:endParaRPr lang="en-US" sz="1300" dirty="0"/>
          </a:p>
        </p:txBody>
      </p:sp>
      <p:sp>
        <p:nvSpPr>
          <p:cNvPr id="34" name="Rectangle 3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57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argent Shriver and the History of the Community Action Movement">
            <a:hlinkClick r:id="" action="ppaction://media"/>
            <a:extLst>
              <a:ext uri="{FF2B5EF4-FFF2-40B4-BE49-F238E27FC236}">
                <a16:creationId xmlns:a16="http://schemas.microsoft.com/office/drawing/2014/main" id="{4707AA33-2172-4FA1-8FF0-D517EE79E914}"/>
              </a:ext>
            </a:extLst>
          </p:cNvPr>
          <p:cNvPicPr>
            <a:picLocks noGrp="1" noRot="1" noChangeAspect="1"/>
          </p:cNvPicPr>
          <p:nvPr>
            <p:ph idx="1"/>
            <a:videoFile r:link="rId1"/>
          </p:nvPr>
        </p:nvPicPr>
        <p:blipFill>
          <a:blip r:embed="rId3"/>
          <a:stretch>
            <a:fillRect/>
          </a:stretch>
        </p:blipFill>
        <p:spPr>
          <a:xfrm>
            <a:off x="1810139" y="206906"/>
            <a:ext cx="8793545" cy="6594559"/>
          </a:xfrm>
          <a:prstGeom prst="rect">
            <a:avLst/>
          </a:prstGeom>
        </p:spPr>
      </p:pic>
    </p:spTree>
    <p:extLst>
      <p:ext uri="{BB962C8B-B14F-4D97-AF65-F5344CB8AC3E}">
        <p14:creationId xmlns:p14="http://schemas.microsoft.com/office/powerpoint/2010/main" val="316025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09"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0" name="Freeform: Shape 7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11"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6" name="Rectangle 2"/>
          <p:cNvSpPr>
            <a:spLocks noGrp="1" noChangeArrowheads="1"/>
          </p:cNvSpPr>
          <p:nvPr>
            <p:ph type="title"/>
          </p:nvPr>
        </p:nvSpPr>
        <p:spPr>
          <a:xfrm>
            <a:off x="1006900" y="1188637"/>
            <a:ext cx="3141430" cy="4480726"/>
          </a:xfrm>
        </p:spPr>
        <p:txBody>
          <a:bodyPr>
            <a:normAutofit/>
          </a:bodyPr>
          <a:lstStyle/>
          <a:p>
            <a:pPr algn="r" eaLnBrk="1" hangingPunct="1">
              <a:defRPr/>
            </a:pPr>
            <a:r>
              <a:rPr lang="en-US" sz="5100">
                <a:latin typeface="Century Gothic" panose="020B0502020202020204" pitchFamily="34" charset="0"/>
              </a:rPr>
              <a:t>NMCAA: Part of a National Network</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1507" name="Rectangle 3"/>
          <p:cNvSpPr>
            <a:spLocks noGrp="1" noChangeArrowheads="1"/>
          </p:cNvSpPr>
          <p:nvPr>
            <p:ph idx="1"/>
          </p:nvPr>
        </p:nvSpPr>
        <p:spPr>
          <a:xfrm>
            <a:off x="5138928" y="1338729"/>
            <a:ext cx="4795584" cy="4180542"/>
          </a:xfrm>
        </p:spPr>
        <p:txBody>
          <a:bodyPr anchor="ctr">
            <a:normAutofit/>
          </a:bodyPr>
          <a:lstStyle/>
          <a:p>
            <a:pPr eaLnBrk="1" hangingPunct="1">
              <a:defRPr/>
            </a:pPr>
            <a:r>
              <a:rPr lang="en-US" sz="2000">
                <a:latin typeface="Century Gothic" panose="020B0502020202020204" pitchFamily="34" charset="0"/>
              </a:rPr>
              <a:t>The Economic Opportunity Act &amp; the creation of the Office of Economic Opportunity (1964 – 1974)</a:t>
            </a:r>
          </a:p>
          <a:p>
            <a:pPr eaLnBrk="1" hangingPunct="1">
              <a:defRPr/>
            </a:pPr>
            <a:r>
              <a:rPr lang="en-US" sz="2000">
                <a:latin typeface="Century Gothic" panose="020B0502020202020204" pitchFamily="34" charset="0"/>
              </a:rPr>
              <a:t>Community Services Administration </a:t>
            </a:r>
            <a:br>
              <a:rPr lang="en-US" sz="2000">
                <a:latin typeface="Century Gothic" panose="020B0502020202020204" pitchFamily="34" charset="0"/>
              </a:rPr>
            </a:br>
            <a:r>
              <a:rPr lang="en-US" sz="2000">
                <a:latin typeface="Century Gothic" panose="020B0502020202020204" pitchFamily="34" charset="0"/>
              </a:rPr>
              <a:t>(1974 -1981) </a:t>
            </a:r>
          </a:p>
          <a:p>
            <a:pPr eaLnBrk="1" hangingPunct="1">
              <a:defRPr/>
            </a:pPr>
            <a:r>
              <a:rPr lang="en-US" sz="2000">
                <a:latin typeface="Century Gothic" panose="020B0502020202020204" pitchFamily="34" charset="0"/>
              </a:rPr>
              <a:t>Community Services Block Grant </a:t>
            </a:r>
            <a:br>
              <a:rPr lang="en-US" sz="2000">
                <a:latin typeface="Century Gothic" panose="020B0502020202020204" pitchFamily="34" charset="0"/>
              </a:rPr>
            </a:br>
            <a:r>
              <a:rPr lang="en-US" sz="2000">
                <a:latin typeface="Century Gothic" panose="020B0502020202020204" pitchFamily="34" charset="0"/>
              </a:rPr>
              <a:t>(1981 – present)</a:t>
            </a:r>
          </a:p>
          <a:p>
            <a:pPr eaLnBrk="1" hangingPunct="1">
              <a:defRPr/>
            </a:pPr>
            <a:r>
              <a:rPr lang="en-US" sz="2000">
                <a:latin typeface="Century Gothic" panose="020B0502020202020204" pitchFamily="34" charset="0"/>
              </a:rPr>
              <a:t>Nearly 1,000 CAAs across the Country</a:t>
            </a:r>
          </a:p>
          <a:p>
            <a:pPr eaLnBrk="1" hangingPunct="1">
              <a:defRPr/>
            </a:pPr>
            <a:r>
              <a:rPr lang="en-US" sz="2000">
                <a:latin typeface="Century Gothic" panose="020B0502020202020204" pitchFamily="34" charset="0"/>
              </a:rPr>
              <a:t>National Community Action Partnership (NCAP)- National network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BBA602-E143-4852-AB8C-A63BD74F12D5}"/>
              </a:ext>
            </a:extLst>
          </p:cNvPr>
          <p:cNvSpPr>
            <a:spLocks noGrp="1"/>
          </p:cNvSpPr>
          <p:nvPr>
            <p:ph type="title"/>
          </p:nvPr>
        </p:nvSpPr>
        <p:spPr>
          <a:xfrm>
            <a:off x="1075767" y="1188637"/>
            <a:ext cx="2988234" cy="4480726"/>
          </a:xfrm>
        </p:spPr>
        <p:txBody>
          <a:bodyPr>
            <a:normAutofit/>
          </a:bodyPr>
          <a:lstStyle/>
          <a:p>
            <a:pPr algn="r"/>
            <a:r>
              <a:rPr lang="en-US" sz="5100">
                <a:latin typeface="Century Gothic" panose="020B0502020202020204" pitchFamily="34" charset="0"/>
              </a:rPr>
              <a:t>NMCAA: Part of a State Network</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E0894C5-C270-49DF-A13A-2B121ADD79FD}"/>
              </a:ext>
            </a:extLst>
          </p:cNvPr>
          <p:cNvSpPr>
            <a:spLocks noGrp="1"/>
          </p:cNvSpPr>
          <p:nvPr>
            <p:ph idx="1"/>
          </p:nvPr>
        </p:nvSpPr>
        <p:spPr>
          <a:xfrm>
            <a:off x="4989250" y="1647086"/>
            <a:ext cx="5807898" cy="3936968"/>
          </a:xfrm>
        </p:spPr>
        <p:txBody>
          <a:bodyPr anchor="ctr">
            <a:normAutofit/>
          </a:bodyPr>
          <a:lstStyle/>
          <a:p>
            <a:pPr eaLnBrk="1" hangingPunct="1">
              <a:defRPr/>
            </a:pPr>
            <a:r>
              <a:rPr lang="en-US" sz="1900" dirty="0">
                <a:latin typeface="Century Gothic" panose="020B0502020202020204" pitchFamily="34" charset="0"/>
              </a:rPr>
              <a:t>Michigan Economic &amp; Social Opportunity Act of 1981 (PA 230)</a:t>
            </a:r>
          </a:p>
          <a:p>
            <a:pPr eaLnBrk="1" hangingPunct="1">
              <a:defRPr/>
            </a:pPr>
            <a:r>
              <a:rPr lang="en-US" sz="1900" dirty="0">
                <a:latin typeface="Century Gothic" panose="020B0502020202020204" pitchFamily="34" charset="0"/>
              </a:rPr>
              <a:t>The Community Action &amp; Economic Opportunity Act of 2003 (PA 123)</a:t>
            </a:r>
          </a:p>
          <a:p>
            <a:pPr eaLnBrk="1" hangingPunct="1">
              <a:defRPr/>
            </a:pPr>
            <a:r>
              <a:rPr lang="en-US" sz="1900" dirty="0">
                <a:latin typeface="Century Gothic" panose="020B0502020202020204" pitchFamily="34" charset="0"/>
              </a:rPr>
              <a:t>Bureau of Community Action and Economic Opportunity within the Michigan Department of Health and Human Services</a:t>
            </a:r>
          </a:p>
          <a:p>
            <a:pPr eaLnBrk="1" hangingPunct="1">
              <a:defRPr/>
            </a:pPr>
            <a:r>
              <a:rPr lang="en-US" sz="1900" dirty="0">
                <a:latin typeface="Century Gothic" panose="020B0502020202020204" pitchFamily="34" charset="0"/>
              </a:rPr>
              <a:t>28 CAAs in Michigan</a:t>
            </a:r>
          </a:p>
          <a:p>
            <a:pPr eaLnBrk="1" hangingPunct="1">
              <a:defRPr/>
            </a:pPr>
            <a:r>
              <a:rPr lang="en-US" sz="1900" dirty="0">
                <a:latin typeface="Century Gothic" panose="020B0502020202020204" pitchFamily="34" charset="0"/>
              </a:rPr>
              <a:t>Michigan Community Action (MCA)- </a:t>
            </a:r>
            <a:br>
              <a:rPr lang="en-US" sz="1900" dirty="0">
                <a:latin typeface="Century Gothic" panose="020B0502020202020204" pitchFamily="34" charset="0"/>
              </a:rPr>
            </a:br>
            <a:r>
              <a:rPr lang="en-US" sz="1900" dirty="0">
                <a:latin typeface="Century Gothic" panose="020B0502020202020204" pitchFamily="34" charset="0"/>
              </a:rPr>
              <a:t>state network</a:t>
            </a:r>
          </a:p>
          <a:p>
            <a:endParaRPr lang="en-US" sz="1900" dirty="0"/>
          </a:p>
        </p:txBody>
      </p:sp>
    </p:spTree>
    <p:extLst>
      <p:ext uri="{BB962C8B-B14F-4D97-AF65-F5344CB8AC3E}">
        <p14:creationId xmlns:p14="http://schemas.microsoft.com/office/powerpoint/2010/main" val="2945515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292F61-93C3-4476-8A8C-E4D51E161FD1}"/>
              </a:ext>
            </a:extLst>
          </p:cNvPr>
          <p:cNvPicPr>
            <a:picLocks noChangeAspect="1"/>
          </p:cNvPicPr>
          <p:nvPr/>
        </p:nvPicPr>
        <p:blipFill rotWithShape="1">
          <a:blip r:embed="rId3"/>
          <a:srcRect l="30000" t="8518" r="30833" b="20371"/>
          <a:stretch/>
        </p:blipFill>
        <p:spPr>
          <a:xfrm>
            <a:off x="1545021" y="238328"/>
            <a:ext cx="6248400" cy="6381345"/>
          </a:xfrm>
          <a:prstGeom prst="rect">
            <a:avLst/>
          </a:prstGeom>
        </p:spPr>
      </p:pic>
      <p:sp>
        <p:nvSpPr>
          <p:cNvPr id="7" name="TextBox 6">
            <a:extLst>
              <a:ext uri="{FF2B5EF4-FFF2-40B4-BE49-F238E27FC236}">
                <a16:creationId xmlns:a16="http://schemas.microsoft.com/office/drawing/2014/main" id="{45776A99-4AA5-4206-8773-19D2BA9ED595}"/>
              </a:ext>
            </a:extLst>
          </p:cNvPr>
          <p:cNvSpPr txBox="1"/>
          <p:nvPr/>
        </p:nvSpPr>
        <p:spPr>
          <a:xfrm>
            <a:off x="7793420" y="646923"/>
            <a:ext cx="3757877" cy="2554545"/>
          </a:xfrm>
          <a:prstGeom prst="rect">
            <a:avLst/>
          </a:prstGeom>
          <a:noFill/>
        </p:spPr>
        <p:txBody>
          <a:bodyPr wrap="square">
            <a:spAutoFit/>
          </a:bodyPr>
          <a:lstStyle/>
          <a:p>
            <a:pPr eaLnBrk="1" hangingPunct="1">
              <a:defRPr/>
            </a:pPr>
            <a:r>
              <a:rPr lang="en-US" sz="2000" dirty="0">
                <a:latin typeface="Calibri" panose="020F0502020204030204" pitchFamily="34" charset="0"/>
                <a:cs typeface="Calibri" panose="020F0502020204030204" pitchFamily="34" charset="0"/>
              </a:rPr>
              <a:t>28 CAAs in Michigan</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eaLnBrk="1" hangingPunct="1">
              <a:defRPr/>
            </a:pPr>
            <a:r>
              <a:rPr lang="en-US" sz="2000" dirty="0">
                <a:latin typeface="Calibri" panose="020F0502020204030204" pitchFamily="34" charset="0"/>
                <a:cs typeface="Calibri" panose="020F0502020204030204" pitchFamily="34" charset="0"/>
              </a:rPr>
              <a:t>All Counties are covered</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eaLnBrk="1" hangingPunct="1">
              <a:defRPr/>
            </a:pPr>
            <a:r>
              <a:rPr lang="en-US" sz="2000" dirty="0">
                <a:latin typeface="Calibri" panose="020F0502020204030204" pitchFamily="34" charset="0"/>
                <a:cs typeface="Calibri" panose="020F0502020204030204" pitchFamily="34" charset="0"/>
              </a:rPr>
              <a:t>Most are Private Non-Profits</a:t>
            </a:r>
          </a:p>
          <a:p>
            <a:pPr eaLnBrk="1" hangingPunct="1">
              <a:defRPr/>
            </a:pP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Represented by Michigan Community Action Agency</a:t>
            </a:r>
          </a:p>
        </p:txBody>
      </p:sp>
      <p:sp>
        <p:nvSpPr>
          <p:cNvPr id="9" name="TextBox 8">
            <a:extLst>
              <a:ext uri="{FF2B5EF4-FFF2-40B4-BE49-F238E27FC236}">
                <a16:creationId xmlns:a16="http://schemas.microsoft.com/office/drawing/2014/main" id="{446D1BB8-191A-493D-8200-8D9F885F33E8}"/>
              </a:ext>
            </a:extLst>
          </p:cNvPr>
          <p:cNvSpPr txBox="1"/>
          <p:nvPr/>
        </p:nvSpPr>
        <p:spPr>
          <a:xfrm>
            <a:off x="270588" y="3125754"/>
            <a:ext cx="3920412" cy="2031325"/>
          </a:xfrm>
          <a:prstGeom prst="rect">
            <a:avLst/>
          </a:prstGeom>
          <a:noFill/>
        </p:spPr>
        <p:txBody>
          <a:bodyPr wrap="square">
            <a:spAutoFit/>
          </a:bodyPr>
          <a:lstStyle/>
          <a:p>
            <a:r>
              <a:rPr lang="en-US" dirty="0">
                <a:latin typeface="Calibri" panose="020F0502020204030204" pitchFamily="34" charset="0"/>
                <a:ea typeface="Times New Roman" panose="02020603050405020304" pitchFamily="18" charset="0"/>
                <a:cs typeface="Calibri" panose="020F0502020204030204" pitchFamily="34" charset="0"/>
              </a:rPr>
              <a:t>Northwest Michigan Community Action Agency, Inc. is a private, non-profit corporation recognized by the counties of Antrim, Benzie, Charlevoix, Emmet, Grand Traverse, Kalkaska, Leelanau, Missaukee, Roscommon, and Wexford as their Community Action Agency.</a:t>
            </a:r>
          </a:p>
        </p:txBody>
      </p:sp>
    </p:spTree>
    <p:extLst>
      <p:ext uri="{BB962C8B-B14F-4D97-AF65-F5344CB8AC3E}">
        <p14:creationId xmlns:p14="http://schemas.microsoft.com/office/powerpoint/2010/main" val="326102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0D7743-F114-4552-A9DE-A7ABBFB76E11}"/>
              </a:ext>
            </a:extLst>
          </p:cNvPr>
          <p:cNvSpPr txBox="1"/>
          <p:nvPr/>
        </p:nvSpPr>
        <p:spPr>
          <a:xfrm>
            <a:off x="1110215" y="674400"/>
            <a:ext cx="7935685" cy="5509200"/>
          </a:xfrm>
          <a:prstGeom prst="rect">
            <a:avLst/>
          </a:prstGeom>
          <a:noFill/>
        </p:spPr>
        <p:txBody>
          <a:bodyPr wrap="square">
            <a:spAutoFit/>
          </a:bodyPr>
          <a:lstStyle/>
          <a:p>
            <a:r>
              <a:rPr lang="en-US" sz="3200" b="1" dirty="0">
                <a:latin typeface="Century Gothic" panose="020B0502020202020204" pitchFamily="34" charset="0"/>
              </a:rPr>
              <a:t>Community Action Promise</a:t>
            </a:r>
          </a:p>
          <a:p>
            <a:endParaRPr lang="en-US" sz="3200" dirty="0">
              <a:latin typeface="Century Gothic" panose="020B0502020202020204" pitchFamily="34" charset="0"/>
            </a:endParaRPr>
          </a:p>
          <a:p>
            <a:r>
              <a:rPr lang="en-US" sz="3200" dirty="0">
                <a:latin typeface="Century Gothic" panose="020B0502020202020204" pitchFamily="34" charset="0"/>
              </a:rPr>
              <a:t>Community Action changes people’s lives, embodies the spirit of hope, improves communities, and makes America a better place to live.</a:t>
            </a:r>
          </a:p>
          <a:p>
            <a:endParaRPr lang="en-US" sz="3200" dirty="0">
              <a:latin typeface="Century Gothic" panose="020B0502020202020204" pitchFamily="34" charset="0"/>
            </a:endParaRPr>
          </a:p>
          <a:p>
            <a:r>
              <a:rPr lang="en-US" sz="3200" dirty="0">
                <a:latin typeface="Century Gothic" panose="020B0502020202020204" pitchFamily="34" charset="0"/>
              </a:rPr>
              <a:t>We care about the entire community and we are dedicated to helping people help themselves and each other.</a:t>
            </a:r>
          </a:p>
        </p:txBody>
      </p:sp>
      <p:pic>
        <p:nvPicPr>
          <p:cNvPr id="2" name="Picture 1">
            <a:extLst>
              <a:ext uri="{FF2B5EF4-FFF2-40B4-BE49-F238E27FC236}">
                <a16:creationId xmlns:a16="http://schemas.microsoft.com/office/drawing/2014/main" id="{93FC8E73-3FF9-4FE6-9F7A-422DC9E4CA06}"/>
              </a:ext>
            </a:extLst>
          </p:cNvPr>
          <p:cNvPicPr>
            <a:picLocks noChangeAspect="1"/>
          </p:cNvPicPr>
          <p:nvPr/>
        </p:nvPicPr>
        <p:blipFill>
          <a:blip r:embed="rId2"/>
          <a:stretch>
            <a:fillRect/>
          </a:stretch>
        </p:blipFill>
        <p:spPr>
          <a:xfrm>
            <a:off x="9169844" y="471488"/>
            <a:ext cx="2588169" cy="1424424"/>
          </a:xfrm>
          <a:prstGeom prst="rect">
            <a:avLst/>
          </a:prstGeom>
        </p:spPr>
      </p:pic>
    </p:spTree>
    <p:extLst>
      <p:ext uri="{BB962C8B-B14F-4D97-AF65-F5344CB8AC3E}">
        <p14:creationId xmlns:p14="http://schemas.microsoft.com/office/powerpoint/2010/main" val="163217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43C945A2F4B647A6EBC6BF60808A91" ma:contentTypeVersion="9" ma:contentTypeDescription="Create a new document." ma:contentTypeScope="" ma:versionID="598c9e090d2b63e47f2709a4b1d9f97c">
  <xsd:schema xmlns:xsd="http://www.w3.org/2001/XMLSchema" xmlns:xs="http://www.w3.org/2001/XMLSchema" xmlns:p="http://schemas.microsoft.com/office/2006/metadata/properties" xmlns:ns3="2ac49e25-6ed9-48df-a4a0-77f97e124450" targetNamespace="http://schemas.microsoft.com/office/2006/metadata/properties" ma:root="true" ma:fieldsID="f83d0da8eb4ebeff80b7ab3f1186e143" ns3:_="">
    <xsd:import namespace="2ac49e25-6ed9-48df-a4a0-77f97e12445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49e25-6ed9-48df-a4a0-77f97e1244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1295F8-282B-40A2-A34F-D3DE72BC8E3C}">
  <ds:schemaRefs>
    <ds:schemaRef ds:uri="http://schemas.microsoft.com/office/infopath/2007/PartnerControls"/>
    <ds:schemaRef ds:uri="http://purl.org/dc/terms/"/>
    <ds:schemaRef ds:uri="http://schemas.openxmlformats.org/package/2006/metadata/core-properties"/>
    <ds:schemaRef ds:uri="2ac49e25-6ed9-48df-a4a0-77f97e124450"/>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82473142-8842-4840-9FE5-6980AE3962A4}">
  <ds:schemaRefs>
    <ds:schemaRef ds:uri="http://schemas.microsoft.com/sharepoint/v3/contenttype/forms"/>
  </ds:schemaRefs>
</ds:datastoreItem>
</file>

<file path=customXml/itemProps3.xml><?xml version="1.0" encoding="utf-8"?>
<ds:datastoreItem xmlns:ds="http://schemas.openxmlformats.org/officeDocument/2006/customXml" ds:itemID="{F3C8A652-BD1D-4B84-9900-A84EC88C4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49e25-6ed9-48df-a4a0-77f97e1244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100</TotalTime>
  <Words>2089</Words>
  <Application>Microsoft Office PowerPoint</Application>
  <PresentationFormat>Widescreen</PresentationFormat>
  <Paragraphs>246</Paragraphs>
  <Slides>37</Slides>
  <Notes>29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Century Gothic</vt:lpstr>
      <vt:lpstr>Times New Roman</vt:lpstr>
      <vt:lpstr>Webdings</vt:lpstr>
      <vt:lpstr>Wingdings</vt:lpstr>
      <vt:lpstr>Office Theme</vt:lpstr>
      <vt:lpstr> NMCAA Board of Directors Board Orientation     Kerry Baughman Executive Director FY2022               </vt:lpstr>
      <vt:lpstr>Agenda</vt:lpstr>
      <vt:lpstr>PowerPoint Presentation</vt:lpstr>
      <vt:lpstr>PowerPoint Presentation</vt:lpstr>
      <vt:lpstr>PowerPoint Presentation</vt:lpstr>
      <vt:lpstr>NMCAA: Part of a National Network</vt:lpstr>
      <vt:lpstr>NMCAA: Part of a State Network</vt:lpstr>
      <vt:lpstr>PowerPoint Presentation</vt:lpstr>
      <vt:lpstr>PowerPoint Presentation</vt:lpstr>
      <vt:lpstr>PowerPoint Presentation</vt:lpstr>
      <vt:lpstr>PowerPoint Presentation</vt:lpstr>
      <vt:lpstr>PowerPoint Presentation</vt:lpstr>
      <vt:lpstr>Number of Employees               Funding  1975:    24                  $  265,000 2020:  332                                  $24,868,077</vt:lpstr>
      <vt:lpstr>PowerPoint Presentation</vt:lpstr>
      <vt:lpstr>Board of Directors  </vt:lpstr>
      <vt:lpstr>Board Composition</vt:lpstr>
      <vt:lpstr>Board Member Responsibilities</vt:lpstr>
      <vt:lpstr>Board Member Responsibilities</vt:lpstr>
      <vt:lpstr>Code of Ethics </vt:lpstr>
      <vt:lpstr>Board Relationships</vt:lpstr>
      <vt:lpstr>PowerPoint Presentation</vt:lpstr>
      <vt:lpstr>Current Configuration </vt:lpstr>
      <vt:lpstr>PowerPoint Presentation</vt:lpstr>
      <vt:lpstr>PowerPoint Presentation</vt:lpstr>
      <vt:lpstr>PowerPoint Presentation</vt:lpstr>
      <vt:lpstr>PowerPoint Presentation</vt:lpstr>
      <vt:lpstr>NMCAA Food Programs</vt:lpstr>
      <vt:lpstr>PowerPoint Presentation</vt:lpstr>
      <vt:lpstr>NMCAA Community Services</vt:lpstr>
      <vt:lpstr>NMCAA Community Services</vt:lpstr>
      <vt:lpstr>NMCAA Community Services</vt:lpstr>
      <vt:lpstr>PowerPoint Presentation</vt:lpstr>
      <vt:lpstr>PowerPoint Presentation</vt:lpstr>
      <vt:lpstr>Operations Plan / ROMA Progress Report  (Monthly by Department)</vt:lpstr>
      <vt:lpstr>PowerPoint Presentation</vt:lpstr>
      <vt:lpstr>NMCAA &amp; Current Realities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Baughman</dc:creator>
  <cp:lastModifiedBy>Julie McNally</cp:lastModifiedBy>
  <cp:revision>22</cp:revision>
  <dcterms:created xsi:type="dcterms:W3CDTF">2021-10-18T19:50:15Z</dcterms:created>
  <dcterms:modified xsi:type="dcterms:W3CDTF">2021-10-21T13:06:52Z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0x0101002E43C945A2F4B647A6EBC6BF60808A91</vt:lpwstr>
  </property>
</Properties>
</file>